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9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9014" y="309907"/>
            <a:ext cx="7245971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962" y="898300"/>
            <a:ext cx="8408670" cy="3347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profmin02@mail.r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fmin02@mail.ru" TargetMode="External"/><Relationship Id="rId2" Type="http://schemas.openxmlformats.org/officeDocument/2006/relationships/hyperlink" Target="mailto:profmin02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2152075"/>
              <a:ext cx="7623600" cy="12819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16408" y="2252024"/>
            <a:ext cx="673925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9225" marR="5080" indent="928369" algn="r">
              <a:lnSpc>
                <a:spcPct val="100000"/>
              </a:lnSpc>
              <a:spcBef>
                <a:spcPts val="100"/>
              </a:spcBef>
            </a:pPr>
            <a:r>
              <a:rPr sz="2200" b="1" spc="-3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22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Verdana"/>
                <a:cs typeface="Verdana"/>
              </a:rPr>
              <a:t>подготовке</a:t>
            </a:r>
            <a:r>
              <a:rPr sz="22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5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22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Verdana"/>
                <a:cs typeface="Verdana"/>
              </a:rPr>
              <a:t>реализации </a:t>
            </a:r>
            <a:r>
              <a:rPr sz="2200" b="1" spc="-7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Verdana"/>
                <a:cs typeface="Verdana"/>
              </a:rPr>
              <a:t>Единой</a:t>
            </a:r>
            <a:r>
              <a:rPr sz="22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Verdana"/>
                <a:cs typeface="Verdana"/>
              </a:rPr>
              <a:t>модели</a:t>
            </a:r>
            <a:r>
              <a:rPr sz="22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Verdana"/>
                <a:cs typeface="Verdana"/>
              </a:rPr>
              <a:t>профориентации</a:t>
            </a:r>
            <a:endParaRPr sz="2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2200" b="1" spc="-6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22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Verdana"/>
                <a:cs typeface="Verdana"/>
              </a:rPr>
              <a:t>территории</a:t>
            </a:r>
            <a:r>
              <a:rPr sz="22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Verdana"/>
                <a:cs typeface="Verdana"/>
              </a:rPr>
              <a:t>Республики</a:t>
            </a:r>
            <a:r>
              <a:rPr sz="22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Verdana"/>
                <a:cs typeface="Verdana"/>
              </a:rPr>
              <a:t>Башкортостан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3700" y="148522"/>
            <a:ext cx="8813165" cy="4912995"/>
            <a:chOff x="213700" y="148522"/>
            <a:chExt cx="8813165" cy="49129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700" y="4220175"/>
              <a:ext cx="3077824" cy="8407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850" y="4258275"/>
              <a:ext cx="2963523" cy="7264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5731" y="148522"/>
              <a:ext cx="631043" cy="6310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853" y="148526"/>
              <a:ext cx="695745" cy="63104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060065" y="3426800"/>
            <a:ext cx="4884420" cy="8020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94535">
              <a:lnSpc>
                <a:spcPct val="100000"/>
              </a:lnSpc>
              <a:spcBef>
                <a:spcPts val="365"/>
              </a:spcBef>
            </a:pP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Кучаева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60" dirty="0">
                <a:solidFill>
                  <a:srgbClr val="FFFFFF"/>
                </a:solidFill>
                <a:latin typeface="Tahoma"/>
                <a:cs typeface="Tahoma"/>
              </a:rPr>
              <a:t>Нурсиля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ahoma"/>
                <a:cs typeface="Tahoma"/>
              </a:rPr>
              <a:t>Шакировна</a:t>
            </a:r>
            <a:endParaRPr sz="1400">
              <a:latin typeface="Tahoma"/>
              <a:cs typeface="Tahoma"/>
            </a:endParaRPr>
          </a:p>
          <a:p>
            <a:pPr marL="12700" marR="5080" indent="789305" algn="r">
              <a:lnSpc>
                <a:spcPct val="100000"/>
              </a:lnSpc>
              <a:spcBef>
                <a:spcPts val="209"/>
              </a:spcBef>
            </a:pPr>
            <a:r>
              <a:rPr sz="1100" b="1" spc="25" dirty="0">
                <a:solidFill>
                  <a:srgbClr val="FFFFFF"/>
                </a:solidFill>
                <a:latin typeface="Tahoma"/>
                <a:cs typeface="Tahoma"/>
              </a:rPr>
              <a:t>заведующая</a:t>
            </a:r>
            <a:r>
              <a:rPr sz="11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Tahoma"/>
                <a:cs typeface="Tahoma"/>
              </a:rPr>
              <a:t>сектором</a:t>
            </a:r>
            <a:r>
              <a:rPr sz="11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Tahoma"/>
                <a:cs typeface="Tahoma"/>
              </a:rPr>
              <a:t>профориентационной</a:t>
            </a:r>
            <a:r>
              <a:rPr sz="11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FFFFFF"/>
                </a:solidFill>
                <a:latin typeface="Tahoma"/>
                <a:cs typeface="Tahoma"/>
              </a:rPr>
              <a:t>работы </a:t>
            </a:r>
            <a:r>
              <a:rPr sz="1100" b="1" spc="-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Tahoma"/>
                <a:cs typeface="Tahoma"/>
              </a:rPr>
              <a:t>ГАУ</a:t>
            </a:r>
            <a:r>
              <a:rPr sz="11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65" dirty="0">
                <a:solidFill>
                  <a:srgbClr val="FFFFFF"/>
                </a:solidFill>
                <a:latin typeface="Tahoma"/>
                <a:cs typeface="Tahoma"/>
              </a:rPr>
              <a:t>ДПО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Tahoma"/>
                <a:cs typeface="Tahoma"/>
              </a:rPr>
              <a:t>“Центр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опережающей</a:t>
            </a:r>
            <a:r>
              <a:rPr sz="11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Tahoma"/>
                <a:cs typeface="Tahoma"/>
              </a:rPr>
              <a:t>профессиональной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FFFFFF"/>
                </a:solidFill>
                <a:latin typeface="Tahoma"/>
                <a:cs typeface="Tahoma"/>
              </a:rPr>
              <a:t>подготовки</a:t>
            </a:r>
            <a:endParaRPr sz="1100">
              <a:latin typeface="Tahoma"/>
              <a:cs typeface="Tahoma"/>
            </a:endParaRPr>
          </a:p>
          <a:p>
            <a:pPr marR="6985" algn="r">
              <a:lnSpc>
                <a:spcPct val="100000"/>
              </a:lnSpc>
            </a:pP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Республики</a:t>
            </a:r>
            <a:r>
              <a:rPr sz="11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Tahoma"/>
                <a:cs typeface="Tahoma"/>
              </a:rPr>
              <a:t>Башкортостан”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324" y="243125"/>
            <a:ext cx="3393138" cy="46572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1247" y="251418"/>
            <a:ext cx="3637276" cy="46604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675" y="72550"/>
            <a:ext cx="8825865" cy="4890135"/>
            <a:chOff x="237675" y="72550"/>
            <a:chExt cx="8825865" cy="4890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3553" y="3407825"/>
              <a:ext cx="5469771" cy="15543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675" y="72550"/>
              <a:ext cx="5606848" cy="34633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045" y="312048"/>
            <a:ext cx="7737356" cy="46028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650" y="450541"/>
            <a:ext cx="557339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spc="-30" dirty="0"/>
              <a:t>Подготовка</a:t>
            </a:r>
            <a:r>
              <a:rPr sz="2300" spc="75" dirty="0"/>
              <a:t> </a:t>
            </a:r>
            <a:r>
              <a:rPr sz="2300" spc="50" dirty="0"/>
              <a:t>к</a:t>
            </a:r>
            <a:r>
              <a:rPr sz="2300" spc="75" dirty="0"/>
              <a:t> </a:t>
            </a:r>
            <a:r>
              <a:rPr sz="2300" spc="-30" dirty="0"/>
              <a:t>реализации </a:t>
            </a:r>
            <a:r>
              <a:rPr sz="2300" spc="-25" dirty="0"/>
              <a:t> </a:t>
            </a:r>
            <a:r>
              <a:rPr sz="2300" spc="10" dirty="0"/>
              <a:t>Единой</a:t>
            </a:r>
            <a:r>
              <a:rPr sz="2300" spc="-135" dirty="0"/>
              <a:t> </a:t>
            </a:r>
            <a:r>
              <a:rPr sz="2300" spc="5" dirty="0"/>
              <a:t>модели</a:t>
            </a:r>
            <a:r>
              <a:rPr sz="2300" spc="-130" dirty="0"/>
              <a:t> </a:t>
            </a:r>
            <a:r>
              <a:rPr sz="2300" spc="-20" dirty="0"/>
              <a:t>профориентации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404549" y="1449949"/>
            <a:ext cx="2289810" cy="3427095"/>
          </a:xfrm>
          <a:custGeom>
            <a:avLst/>
            <a:gdLst/>
            <a:ahLst/>
            <a:cxnLst/>
            <a:rect l="l" t="t" r="r" b="b"/>
            <a:pathLst>
              <a:path w="2289810" h="3427095">
                <a:moveTo>
                  <a:pt x="1907742" y="3426599"/>
                </a:moveTo>
                <a:lnTo>
                  <a:pt x="381557" y="3426599"/>
                </a:lnTo>
                <a:lnTo>
                  <a:pt x="333695" y="3423627"/>
                </a:lnTo>
                <a:lnTo>
                  <a:pt x="287608" y="3414946"/>
                </a:lnTo>
                <a:lnTo>
                  <a:pt x="243652" y="3400916"/>
                </a:lnTo>
                <a:lnTo>
                  <a:pt x="202185" y="3381894"/>
                </a:lnTo>
                <a:lnTo>
                  <a:pt x="163565" y="3358237"/>
                </a:lnTo>
                <a:lnTo>
                  <a:pt x="128150" y="3330303"/>
                </a:lnTo>
                <a:lnTo>
                  <a:pt x="96296" y="3298449"/>
                </a:lnTo>
                <a:lnTo>
                  <a:pt x="68362" y="3263034"/>
                </a:lnTo>
                <a:lnTo>
                  <a:pt x="44705" y="3224414"/>
                </a:lnTo>
                <a:lnTo>
                  <a:pt x="25683" y="3182947"/>
                </a:lnTo>
                <a:lnTo>
                  <a:pt x="11653" y="3138991"/>
                </a:lnTo>
                <a:lnTo>
                  <a:pt x="2972" y="3092904"/>
                </a:lnTo>
                <a:lnTo>
                  <a:pt x="0" y="3045042"/>
                </a:lnTo>
                <a:lnTo>
                  <a:pt x="0" y="381557"/>
                </a:lnTo>
                <a:lnTo>
                  <a:pt x="2972" y="333695"/>
                </a:lnTo>
                <a:lnTo>
                  <a:pt x="11653" y="287608"/>
                </a:lnTo>
                <a:lnTo>
                  <a:pt x="25683" y="243652"/>
                </a:lnTo>
                <a:lnTo>
                  <a:pt x="44705" y="202185"/>
                </a:lnTo>
                <a:lnTo>
                  <a:pt x="68362" y="163565"/>
                </a:lnTo>
                <a:lnTo>
                  <a:pt x="96296" y="128150"/>
                </a:lnTo>
                <a:lnTo>
                  <a:pt x="128150" y="96296"/>
                </a:lnTo>
                <a:lnTo>
                  <a:pt x="163565" y="68362"/>
                </a:lnTo>
                <a:lnTo>
                  <a:pt x="202185" y="44705"/>
                </a:lnTo>
                <a:lnTo>
                  <a:pt x="243652" y="25683"/>
                </a:lnTo>
                <a:lnTo>
                  <a:pt x="287608" y="11653"/>
                </a:lnTo>
                <a:lnTo>
                  <a:pt x="333695" y="2972"/>
                </a:lnTo>
                <a:lnTo>
                  <a:pt x="381557" y="0"/>
                </a:lnTo>
                <a:lnTo>
                  <a:pt x="1907742" y="0"/>
                </a:lnTo>
                <a:lnTo>
                  <a:pt x="1957895" y="3309"/>
                </a:lnTo>
                <a:lnTo>
                  <a:pt x="2006765" y="13072"/>
                </a:lnTo>
                <a:lnTo>
                  <a:pt x="2053758" y="29044"/>
                </a:lnTo>
                <a:lnTo>
                  <a:pt x="2098280" y="50979"/>
                </a:lnTo>
                <a:lnTo>
                  <a:pt x="2139740" y="78631"/>
                </a:lnTo>
                <a:lnTo>
                  <a:pt x="2177544" y="111755"/>
                </a:lnTo>
                <a:lnTo>
                  <a:pt x="2210668" y="149559"/>
                </a:lnTo>
                <a:lnTo>
                  <a:pt x="2238320" y="191019"/>
                </a:lnTo>
                <a:lnTo>
                  <a:pt x="2260255" y="235541"/>
                </a:lnTo>
                <a:lnTo>
                  <a:pt x="2276227" y="282534"/>
                </a:lnTo>
                <a:lnTo>
                  <a:pt x="2285990" y="331404"/>
                </a:lnTo>
                <a:lnTo>
                  <a:pt x="2289299" y="381557"/>
                </a:lnTo>
                <a:lnTo>
                  <a:pt x="2289299" y="3045042"/>
                </a:lnTo>
                <a:lnTo>
                  <a:pt x="2286327" y="3092904"/>
                </a:lnTo>
                <a:lnTo>
                  <a:pt x="2277646" y="3138991"/>
                </a:lnTo>
                <a:lnTo>
                  <a:pt x="2263616" y="3182947"/>
                </a:lnTo>
                <a:lnTo>
                  <a:pt x="2244594" y="3224414"/>
                </a:lnTo>
                <a:lnTo>
                  <a:pt x="2220937" y="3263034"/>
                </a:lnTo>
                <a:lnTo>
                  <a:pt x="2193003" y="3298449"/>
                </a:lnTo>
                <a:lnTo>
                  <a:pt x="2161149" y="3330303"/>
                </a:lnTo>
                <a:lnTo>
                  <a:pt x="2125734" y="3358237"/>
                </a:lnTo>
                <a:lnTo>
                  <a:pt x="2087114" y="3381894"/>
                </a:lnTo>
                <a:lnTo>
                  <a:pt x="2045647" y="3400916"/>
                </a:lnTo>
                <a:lnTo>
                  <a:pt x="2001691" y="3414946"/>
                </a:lnTo>
                <a:lnTo>
                  <a:pt x="1955604" y="3423627"/>
                </a:lnTo>
                <a:lnTo>
                  <a:pt x="1907742" y="3426599"/>
                </a:lnTo>
                <a:close/>
              </a:path>
            </a:pathLst>
          </a:custGeom>
          <a:solidFill>
            <a:srgbClr val="2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9329" y="1627617"/>
            <a:ext cx="166306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Работа 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Tahoma"/>
                <a:cs typeface="Tahoma"/>
              </a:rPr>
              <a:t>муниципали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400" b="1" spc="3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400" b="1" spc="6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329" y="2269729"/>
            <a:ext cx="189103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августовских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совещаниях 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муниципалитете</a:t>
            </a: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школе </a:t>
            </a:r>
            <a:r>
              <a:rPr sz="10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рекомендовано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дополнительно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организовать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секцию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по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вопросам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реализации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 Профминимума 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образовательных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организациях, </a:t>
            </a:r>
            <a:r>
              <a:rPr sz="1000" b="1" spc="5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1000" b="1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приглашением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представителей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 Министерства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образования </a:t>
            </a:r>
            <a:r>
              <a:rPr sz="1000" b="1" spc="5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науки </a:t>
            </a:r>
            <a:r>
              <a:rPr sz="1000" b="1" spc="50" dirty="0">
                <a:solidFill>
                  <a:srgbClr val="FFFFFF"/>
                </a:solidFill>
                <a:latin typeface="Tahoma"/>
                <a:cs typeface="Tahoma"/>
              </a:rPr>
              <a:t>РБ и </a:t>
            </a:r>
            <a:r>
              <a:rPr sz="10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регионального оператора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55" dirty="0">
                <a:solidFill>
                  <a:srgbClr val="FFFFFF"/>
                </a:solidFill>
                <a:latin typeface="Tahoma"/>
                <a:cs typeface="Tahoma"/>
              </a:rPr>
              <a:t>ЦОПП</a:t>
            </a:r>
            <a:r>
              <a:rPr sz="1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Башкортостан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1249" y="1449949"/>
            <a:ext cx="2449830" cy="3427095"/>
          </a:xfrm>
          <a:custGeom>
            <a:avLst/>
            <a:gdLst/>
            <a:ahLst/>
            <a:cxnLst/>
            <a:rect l="l" t="t" r="r" b="b"/>
            <a:pathLst>
              <a:path w="2449829" h="3427095">
                <a:moveTo>
                  <a:pt x="2041491" y="3426599"/>
                </a:moveTo>
                <a:lnTo>
                  <a:pt x="408308" y="3426599"/>
                </a:lnTo>
                <a:lnTo>
                  <a:pt x="360690" y="3423852"/>
                </a:lnTo>
                <a:lnTo>
                  <a:pt x="314686" y="3415816"/>
                </a:lnTo>
                <a:lnTo>
                  <a:pt x="270602" y="3402796"/>
                </a:lnTo>
                <a:lnTo>
                  <a:pt x="228744" y="3385099"/>
                </a:lnTo>
                <a:lnTo>
                  <a:pt x="189419" y="3363031"/>
                </a:lnTo>
                <a:lnTo>
                  <a:pt x="152932" y="3336899"/>
                </a:lnTo>
                <a:lnTo>
                  <a:pt x="119590" y="3307009"/>
                </a:lnTo>
                <a:lnTo>
                  <a:pt x="89700" y="3273667"/>
                </a:lnTo>
                <a:lnTo>
                  <a:pt x="63568" y="3237180"/>
                </a:lnTo>
                <a:lnTo>
                  <a:pt x="41500" y="3197855"/>
                </a:lnTo>
                <a:lnTo>
                  <a:pt x="23803" y="3155997"/>
                </a:lnTo>
                <a:lnTo>
                  <a:pt x="10783" y="3111913"/>
                </a:lnTo>
                <a:lnTo>
                  <a:pt x="2746" y="3065909"/>
                </a:lnTo>
                <a:lnTo>
                  <a:pt x="0" y="3018291"/>
                </a:lnTo>
                <a:lnTo>
                  <a:pt x="0" y="408308"/>
                </a:lnTo>
                <a:lnTo>
                  <a:pt x="2746" y="360690"/>
                </a:lnTo>
                <a:lnTo>
                  <a:pt x="10783" y="314686"/>
                </a:lnTo>
                <a:lnTo>
                  <a:pt x="23803" y="270602"/>
                </a:lnTo>
                <a:lnTo>
                  <a:pt x="41500" y="228744"/>
                </a:lnTo>
                <a:lnTo>
                  <a:pt x="63568" y="189418"/>
                </a:lnTo>
                <a:lnTo>
                  <a:pt x="89700" y="152932"/>
                </a:lnTo>
                <a:lnTo>
                  <a:pt x="119590" y="119590"/>
                </a:lnTo>
                <a:lnTo>
                  <a:pt x="152932" y="89700"/>
                </a:lnTo>
                <a:lnTo>
                  <a:pt x="189419" y="63568"/>
                </a:lnTo>
                <a:lnTo>
                  <a:pt x="228744" y="41500"/>
                </a:lnTo>
                <a:lnTo>
                  <a:pt x="270602" y="23803"/>
                </a:lnTo>
                <a:lnTo>
                  <a:pt x="314686" y="10783"/>
                </a:lnTo>
                <a:lnTo>
                  <a:pt x="360690" y="2746"/>
                </a:lnTo>
                <a:lnTo>
                  <a:pt x="408308" y="0"/>
                </a:lnTo>
                <a:lnTo>
                  <a:pt x="2041491" y="0"/>
                </a:lnTo>
                <a:lnTo>
                  <a:pt x="2095161" y="3541"/>
                </a:lnTo>
                <a:lnTo>
                  <a:pt x="2147457" y="13988"/>
                </a:lnTo>
                <a:lnTo>
                  <a:pt x="2197744" y="31080"/>
                </a:lnTo>
                <a:lnTo>
                  <a:pt x="2245388" y="54553"/>
                </a:lnTo>
                <a:lnTo>
                  <a:pt x="2289755" y="84144"/>
                </a:lnTo>
                <a:lnTo>
                  <a:pt x="2330209" y="119590"/>
                </a:lnTo>
                <a:lnTo>
                  <a:pt x="2365655" y="160044"/>
                </a:lnTo>
                <a:lnTo>
                  <a:pt x="2395246" y="204411"/>
                </a:lnTo>
                <a:lnTo>
                  <a:pt x="2418719" y="252055"/>
                </a:lnTo>
                <a:lnTo>
                  <a:pt x="2435811" y="302342"/>
                </a:lnTo>
                <a:lnTo>
                  <a:pt x="2446258" y="354638"/>
                </a:lnTo>
                <a:lnTo>
                  <a:pt x="2449799" y="408308"/>
                </a:lnTo>
                <a:lnTo>
                  <a:pt x="2449799" y="3018291"/>
                </a:lnTo>
                <a:lnTo>
                  <a:pt x="2447052" y="3065909"/>
                </a:lnTo>
                <a:lnTo>
                  <a:pt x="2439016" y="3111913"/>
                </a:lnTo>
                <a:lnTo>
                  <a:pt x="2425996" y="3155997"/>
                </a:lnTo>
                <a:lnTo>
                  <a:pt x="2408299" y="3197855"/>
                </a:lnTo>
                <a:lnTo>
                  <a:pt x="2386231" y="3237180"/>
                </a:lnTo>
                <a:lnTo>
                  <a:pt x="2360099" y="3273667"/>
                </a:lnTo>
                <a:lnTo>
                  <a:pt x="2330209" y="3307009"/>
                </a:lnTo>
                <a:lnTo>
                  <a:pt x="2296867" y="3336899"/>
                </a:lnTo>
                <a:lnTo>
                  <a:pt x="2260380" y="3363031"/>
                </a:lnTo>
                <a:lnTo>
                  <a:pt x="2221055" y="3385099"/>
                </a:lnTo>
                <a:lnTo>
                  <a:pt x="2179197" y="3402796"/>
                </a:lnTo>
                <a:lnTo>
                  <a:pt x="2135113" y="3415816"/>
                </a:lnTo>
                <a:lnTo>
                  <a:pt x="2089109" y="3423852"/>
                </a:lnTo>
                <a:lnTo>
                  <a:pt x="2041491" y="34265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83864" y="1636468"/>
            <a:ext cx="16173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45" dirty="0">
                <a:latin typeface="Tahoma"/>
                <a:cs typeface="Tahoma"/>
              </a:rPr>
              <a:t>Видео-курс </a:t>
            </a:r>
            <a:r>
              <a:rPr sz="1200" b="1" spc="50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Единая </a:t>
            </a:r>
            <a:r>
              <a:rPr sz="1200" b="1" spc="40" dirty="0">
                <a:latin typeface="Tahoma"/>
                <a:cs typeface="Tahoma"/>
              </a:rPr>
              <a:t>модель </a:t>
            </a:r>
            <a:r>
              <a:rPr sz="1200" b="1" spc="45" dirty="0">
                <a:latin typeface="Tahoma"/>
                <a:cs typeface="Tahoma"/>
              </a:rPr>
              <a:t> профориентации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в  </a:t>
            </a:r>
            <a:r>
              <a:rPr sz="1200" b="1" spc="45" dirty="0">
                <a:latin typeface="Tahoma"/>
                <a:cs typeface="Tahoma"/>
              </a:rPr>
              <a:t>Республике </a:t>
            </a:r>
            <a:r>
              <a:rPr sz="1200" b="1" spc="50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Башкортостан </a:t>
            </a:r>
            <a:r>
              <a:rPr sz="1200" b="1" spc="40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(Инструктаж)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83864" y="2917644"/>
            <a:ext cx="2063114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latin typeface="Tahoma"/>
                <a:cs typeface="Tahoma"/>
              </a:rPr>
              <a:t>Сотрудниками </a:t>
            </a:r>
            <a:r>
              <a:rPr sz="1000" b="1" spc="55" dirty="0">
                <a:latin typeface="Tahoma"/>
                <a:cs typeface="Tahoma"/>
              </a:rPr>
              <a:t>ЦОПП </a:t>
            </a:r>
            <a:r>
              <a:rPr sz="1000" b="1" spc="60" dirty="0">
                <a:latin typeface="Tahoma"/>
                <a:cs typeface="Tahoma"/>
              </a:rPr>
              <a:t> </a:t>
            </a:r>
            <a:r>
              <a:rPr sz="1000" b="1" spc="15" dirty="0">
                <a:latin typeface="Tahoma"/>
                <a:cs typeface="Tahoma"/>
              </a:rPr>
              <a:t>Башкортостан</a:t>
            </a:r>
            <a:r>
              <a:rPr sz="1000" b="1" spc="-35" dirty="0">
                <a:latin typeface="Tahoma"/>
                <a:cs typeface="Tahoma"/>
              </a:rPr>
              <a:t> </a:t>
            </a:r>
            <a:r>
              <a:rPr sz="1000" b="1" spc="10" dirty="0">
                <a:latin typeface="Tahoma"/>
                <a:cs typeface="Tahoma"/>
              </a:rPr>
              <a:t>будет</a:t>
            </a:r>
            <a:r>
              <a:rPr sz="1000" b="1" spc="-35" dirty="0">
                <a:latin typeface="Tahoma"/>
                <a:cs typeface="Tahoma"/>
              </a:rPr>
              <a:t> </a:t>
            </a:r>
            <a:r>
              <a:rPr sz="1000" b="1" spc="25" dirty="0">
                <a:latin typeface="Tahoma"/>
                <a:cs typeface="Tahoma"/>
              </a:rPr>
              <a:t>записан </a:t>
            </a:r>
            <a:r>
              <a:rPr sz="1000" b="1" spc="-275" dirty="0">
                <a:latin typeface="Tahoma"/>
                <a:cs typeface="Tahoma"/>
              </a:rPr>
              <a:t> </a:t>
            </a:r>
            <a:r>
              <a:rPr sz="1000" b="1" spc="15" dirty="0">
                <a:latin typeface="Tahoma"/>
                <a:cs typeface="Tahoma"/>
              </a:rPr>
              <a:t>видео-курс, где </a:t>
            </a:r>
            <a:r>
              <a:rPr sz="1000" b="1" spc="35" dirty="0">
                <a:latin typeface="Tahoma"/>
                <a:cs typeface="Tahoma"/>
              </a:rPr>
              <a:t>подробно </a:t>
            </a:r>
            <a:r>
              <a:rPr sz="1000" b="1" spc="40" dirty="0">
                <a:latin typeface="Tahoma"/>
                <a:cs typeface="Tahoma"/>
              </a:rPr>
              <a:t> </a:t>
            </a:r>
            <a:r>
              <a:rPr sz="1000" b="1" spc="10" dirty="0">
                <a:latin typeface="Tahoma"/>
                <a:cs typeface="Tahoma"/>
              </a:rPr>
              <a:t>каждый </a:t>
            </a:r>
            <a:r>
              <a:rPr sz="1000" b="1" spc="20" dirty="0">
                <a:latin typeface="Tahoma"/>
                <a:cs typeface="Tahoma"/>
              </a:rPr>
              <a:t>участник </a:t>
            </a:r>
            <a:r>
              <a:rPr sz="1000" b="1" spc="25" dirty="0">
                <a:latin typeface="Tahoma"/>
                <a:cs typeface="Tahoma"/>
              </a:rPr>
              <a:t> </a:t>
            </a:r>
            <a:r>
              <a:rPr sz="1000" b="1" spc="30" dirty="0">
                <a:latin typeface="Tahoma"/>
                <a:cs typeface="Tahoma"/>
              </a:rPr>
              <a:t>Профминимума</a:t>
            </a:r>
            <a:r>
              <a:rPr sz="1000" b="1" spc="-30" dirty="0">
                <a:latin typeface="Tahoma"/>
                <a:cs typeface="Tahoma"/>
              </a:rPr>
              <a:t> </a:t>
            </a:r>
            <a:r>
              <a:rPr sz="1000" b="1" spc="-5" dirty="0">
                <a:latin typeface="Tahoma"/>
                <a:cs typeface="Tahoma"/>
              </a:rPr>
              <a:t>сможет:</a:t>
            </a:r>
            <a:endParaRPr sz="1000">
              <a:latin typeface="Tahoma"/>
              <a:cs typeface="Tahoma"/>
            </a:endParaRPr>
          </a:p>
          <a:p>
            <a:pPr marL="282575" marR="736600" indent="-257175">
              <a:lnSpc>
                <a:spcPct val="100000"/>
              </a:lnSpc>
              <a:buChar char="-"/>
              <a:tabLst>
                <a:tab pos="282575" algn="l"/>
                <a:tab pos="283210" algn="l"/>
              </a:tabLst>
            </a:pPr>
            <a:r>
              <a:rPr sz="900" b="1" spc="25" dirty="0">
                <a:latin typeface="Tahoma"/>
                <a:cs typeface="Tahoma"/>
              </a:rPr>
              <a:t>п</a:t>
            </a:r>
            <a:r>
              <a:rPr sz="900" b="1" spc="15" dirty="0">
                <a:latin typeface="Tahoma"/>
                <a:cs typeface="Tahoma"/>
              </a:rPr>
              <a:t>озна</a:t>
            </a:r>
            <a:r>
              <a:rPr sz="900" b="1" spc="-5" dirty="0">
                <a:latin typeface="Tahoma"/>
                <a:cs typeface="Tahoma"/>
              </a:rPr>
              <a:t>к</a:t>
            </a:r>
            <a:r>
              <a:rPr sz="900" b="1" spc="25" dirty="0">
                <a:latin typeface="Tahoma"/>
                <a:cs typeface="Tahoma"/>
              </a:rPr>
              <a:t>омить</a:t>
            </a:r>
            <a:r>
              <a:rPr sz="900" b="1" spc="5" dirty="0">
                <a:latin typeface="Tahoma"/>
                <a:cs typeface="Tahoma"/>
              </a:rPr>
              <a:t>ся</a:t>
            </a:r>
            <a:r>
              <a:rPr sz="900" b="1" spc="-20" dirty="0">
                <a:latin typeface="Tahoma"/>
                <a:cs typeface="Tahoma"/>
              </a:rPr>
              <a:t> </a:t>
            </a:r>
            <a:r>
              <a:rPr sz="900" b="1" spc="30" dirty="0">
                <a:latin typeface="Tahoma"/>
                <a:cs typeface="Tahoma"/>
              </a:rPr>
              <a:t>с  </a:t>
            </a:r>
            <a:r>
              <a:rPr sz="900" b="1" spc="25" dirty="0">
                <a:latin typeface="Tahoma"/>
                <a:cs typeface="Tahoma"/>
              </a:rPr>
              <a:t>компонентами </a:t>
            </a:r>
            <a:r>
              <a:rPr sz="900" b="1" spc="30" dirty="0">
                <a:latin typeface="Tahoma"/>
                <a:cs typeface="Tahoma"/>
              </a:rPr>
              <a:t> </a:t>
            </a:r>
            <a:r>
              <a:rPr sz="900" b="1" spc="25" dirty="0">
                <a:latin typeface="Tahoma"/>
                <a:cs typeface="Tahoma"/>
              </a:rPr>
              <a:t>Профминимума</a:t>
            </a:r>
            <a:endParaRPr sz="900">
              <a:latin typeface="Tahoma"/>
              <a:cs typeface="Tahoma"/>
            </a:endParaRPr>
          </a:p>
          <a:p>
            <a:pPr marL="282575" marR="5080" indent="-257175">
              <a:lnSpc>
                <a:spcPct val="100000"/>
              </a:lnSpc>
              <a:spcBef>
                <a:spcPts val="5"/>
              </a:spcBef>
              <a:buChar char="-"/>
              <a:tabLst>
                <a:tab pos="282575" algn="l"/>
                <a:tab pos="283210" algn="l"/>
              </a:tabLst>
            </a:pPr>
            <a:r>
              <a:rPr sz="900" b="1" spc="10" dirty="0">
                <a:latin typeface="Tahoma"/>
                <a:cs typeface="Tahoma"/>
              </a:rPr>
              <a:t>узнать </a:t>
            </a:r>
            <a:r>
              <a:rPr sz="900" b="1" spc="30" dirty="0">
                <a:latin typeface="Tahoma"/>
                <a:cs typeface="Tahoma"/>
              </a:rPr>
              <a:t>об </a:t>
            </a:r>
            <a:r>
              <a:rPr sz="900" b="1" spc="20" dirty="0">
                <a:latin typeface="Tahoma"/>
                <a:cs typeface="Tahoma"/>
              </a:rPr>
              <a:t>инструментах </a:t>
            </a:r>
            <a:r>
              <a:rPr sz="900" b="1" spc="45" dirty="0">
                <a:latin typeface="Tahoma"/>
                <a:cs typeface="Tahoma"/>
              </a:rPr>
              <a:t>и </a:t>
            </a:r>
            <a:r>
              <a:rPr sz="900" b="1" spc="50" dirty="0">
                <a:latin typeface="Tahoma"/>
                <a:cs typeface="Tahoma"/>
              </a:rPr>
              <a:t> </a:t>
            </a:r>
            <a:r>
              <a:rPr sz="900" b="1" spc="10" dirty="0">
                <a:latin typeface="Tahoma"/>
                <a:cs typeface="Tahoma"/>
              </a:rPr>
              <a:t>проектах </a:t>
            </a:r>
            <a:r>
              <a:rPr sz="900" b="1" spc="25" dirty="0">
                <a:latin typeface="Tahoma"/>
                <a:cs typeface="Tahoma"/>
              </a:rPr>
              <a:t>Региона по </a:t>
            </a:r>
            <a:r>
              <a:rPr sz="900" b="1" spc="30" dirty="0">
                <a:latin typeface="Tahoma"/>
                <a:cs typeface="Tahoma"/>
              </a:rPr>
              <a:t> </a:t>
            </a:r>
            <a:r>
              <a:rPr sz="900" b="1" spc="25" dirty="0">
                <a:latin typeface="Tahoma"/>
                <a:cs typeface="Tahoma"/>
              </a:rPr>
              <a:t>реализации</a:t>
            </a:r>
            <a:r>
              <a:rPr sz="900" b="1" spc="-60" dirty="0">
                <a:latin typeface="Tahoma"/>
                <a:cs typeface="Tahoma"/>
              </a:rPr>
              <a:t> </a:t>
            </a:r>
            <a:r>
              <a:rPr sz="900" b="1" spc="25" dirty="0">
                <a:latin typeface="Tahoma"/>
                <a:cs typeface="Tahoma"/>
              </a:rPr>
              <a:t>Профминимума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16149" y="1449949"/>
            <a:ext cx="2946400" cy="3380740"/>
          </a:xfrm>
          <a:custGeom>
            <a:avLst/>
            <a:gdLst/>
            <a:ahLst/>
            <a:cxnLst/>
            <a:rect l="l" t="t" r="r" b="b"/>
            <a:pathLst>
              <a:path w="2946400" h="3380740">
                <a:moveTo>
                  <a:pt x="2455239" y="3380699"/>
                </a:moveTo>
                <a:lnTo>
                  <a:pt x="491059" y="3380699"/>
                </a:lnTo>
                <a:lnTo>
                  <a:pt x="443767" y="3378452"/>
                </a:lnTo>
                <a:lnTo>
                  <a:pt x="397746" y="3371845"/>
                </a:lnTo>
                <a:lnTo>
                  <a:pt x="353204" y="3361085"/>
                </a:lnTo>
                <a:lnTo>
                  <a:pt x="310344" y="3346379"/>
                </a:lnTo>
                <a:lnTo>
                  <a:pt x="269374" y="3327931"/>
                </a:lnTo>
                <a:lnTo>
                  <a:pt x="230499" y="3305947"/>
                </a:lnTo>
                <a:lnTo>
                  <a:pt x="193925" y="3280634"/>
                </a:lnTo>
                <a:lnTo>
                  <a:pt x="159857" y="3252197"/>
                </a:lnTo>
                <a:lnTo>
                  <a:pt x="128502" y="3220842"/>
                </a:lnTo>
                <a:lnTo>
                  <a:pt x="100065" y="3186774"/>
                </a:lnTo>
                <a:lnTo>
                  <a:pt x="74752" y="3150200"/>
                </a:lnTo>
                <a:lnTo>
                  <a:pt x="52768" y="3111325"/>
                </a:lnTo>
                <a:lnTo>
                  <a:pt x="34320" y="3070355"/>
                </a:lnTo>
                <a:lnTo>
                  <a:pt x="19614" y="3027495"/>
                </a:lnTo>
                <a:lnTo>
                  <a:pt x="8854" y="2982952"/>
                </a:lnTo>
                <a:lnTo>
                  <a:pt x="2247" y="2936932"/>
                </a:lnTo>
                <a:lnTo>
                  <a:pt x="0" y="2889640"/>
                </a:lnTo>
                <a:lnTo>
                  <a:pt x="0" y="491059"/>
                </a:lnTo>
                <a:lnTo>
                  <a:pt x="2247" y="443767"/>
                </a:lnTo>
                <a:lnTo>
                  <a:pt x="8854" y="397746"/>
                </a:lnTo>
                <a:lnTo>
                  <a:pt x="19614" y="353204"/>
                </a:lnTo>
                <a:lnTo>
                  <a:pt x="34320" y="310344"/>
                </a:lnTo>
                <a:lnTo>
                  <a:pt x="52768" y="269374"/>
                </a:lnTo>
                <a:lnTo>
                  <a:pt x="74752" y="230499"/>
                </a:lnTo>
                <a:lnTo>
                  <a:pt x="100065" y="193925"/>
                </a:lnTo>
                <a:lnTo>
                  <a:pt x="128502" y="159857"/>
                </a:lnTo>
                <a:lnTo>
                  <a:pt x="159857" y="128502"/>
                </a:lnTo>
                <a:lnTo>
                  <a:pt x="193925" y="100065"/>
                </a:lnTo>
                <a:lnTo>
                  <a:pt x="230499" y="74751"/>
                </a:lnTo>
                <a:lnTo>
                  <a:pt x="269374" y="52768"/>
                </a:lnTo>
                <a:lnTo>
                  <a:pt x="310344" y="34320"/>
                </a:lnTo>
                <a:lnTo>
                  <a:pt x="353204" y="19614"/>
                </a:lnTo>
                <a:lnTo>
                  <a:pt x="397746" y="8854"/>
                </a:lnTo>
                <a:lnTo>
                  <a:pt x="443767" y="2247"/>
                </a:lnTo>
                <a:lnTo>
                  <a:pt x="491059" y="0"/>
                </a:lnTo>
                <a:lnTo>
                  <a:pt x="2455239" y="0"/>
                </a:lnTo>
                <a:lnTo>
                  <a:pt x="2503775" y="2402"/>
                </a:lnTo>
                <a:lnTo>
                  <a:pt x="2551488" y="9522"/>
                </a:lnTo>
                <a:lnTo>
                  <a:pt x="2598057" y="21226"/>
                </a:lnTo>
                <a:lnTo>
                  <a:pt x="2643160" y="37379"/>
                </a:lnTo>
                <a:lnTo>
                  <a:pt x="2686475" y="57850"/>
                </a:lnTo>
                <a:lnTo>
                  <a:pt x="2727680" y="82503"/>
                </a:lnTo>
                <a:lnTo>
                  <a:pt x="2766453" y="111207"/>
                </a:lnTo>
                <a:lnTo>
                  <a:pt x="2802471" y="143828"/>
                </a:lnTo>
                <a:lnTo>
                  <a:pt x="2835092" y="179846"/>
                </a:lnTo>
                <a:lnTo>
                  <a:pt x="2863796" y="218619"/>
                </a:lnTo>
                <a:lnTo>
                  <a:pt x="2888449" y="259824"/>
                </a:lnTo>
                <a:lnTo>
                  <a:pt x="2908920" y="303139"/>
                </a:lnTo>
                <a:lnTo>
                  <a:pt x="2925073" y="348242"/>
                </a:lnTo>
                <a:lnTo>
                  <a:pt x="2936777" y="394811"/>
                </a:lnTo>
                <a:lnTo>
                  <a:pt x="2943897" y="442524"/>
                </a:lnTo>
                <a:lnTo>
                  <a:pt x="2946299" y="491059"/>
                </a:lnTo>
                <a:lnTo>
                  <a:pt x="2946299" y="2889640"/>
                </a:lnTo>
                <a:lnTo>
                  <a:pt x="2944052" y="2936932"/>
                </a:lnTo>
                <a:lnTo>
                  <a:pt x="2937445" y="2982952"/>
                </a:lnTo>
                <a:lnTo>
                  <a:pt x="2926685" y="3027495"/>
                </a:lnTo>
                <a:lnTo>
                  <a:pt x="2911979" y="3070355"/>
                </a:lnTo>
                <a:lnTo>
                  <a:pt x="2893531" y="3111325"/>
                </a:lnTo>
                <a:lnTo>
                  <a:pt x="2871547" y="3150200"/>
                </a:lnTo>
                <a:lnTo>
                  <a:pt x="2846234" y="3186774"/>
                </a:lnTo>
                <a:lnTo>
                  <a:pt x="2817797" y="3220842"/>
                </a:lnTo>
                <a:lnTo>
                  <a:pt x="2786442" y="3252197"/>
                </a:lnTo>
                <a:lnTo>
                  <a:pt x="2752374" y="3280634"/>
                </a:lnTo>
                <a:lnTo>
                  <a:pt x="2715800" y="3305947"/>
                </a:lnTo>
                <a:lnTo>
                  <a:pt x="2676925" y="3327931"/>
                </a:lnTo>
                <a:lnTo>
                  <a:pt x="2635955" y="3346379"/>
                </a:lnTo>
                <a:lnTo>
                  <a:pt x="2593095" y="3361085"/>
                </a:lnTo>
                <a:lnTo>
                  <a:pt x="2548552" y="3371845"/>
                </a:lnTo>
                <a:lnTo>
                  <a:pt x="2502532" y="3378452"/>
                </a:lnTo>
                <a:lnTo>
                  <a:pt x="2455239" y="3380699"/>
                </a:lnTo>
                <a:close/>
              </a:path>
            </a:pathLst>
          </a:custGeom>
          <a:solidFill>
            <a:srgbClr val="2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33001" y="1660705"/>
            <a:ext cx="2240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Курсы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Tahoma"/>
                <a:cs typeface="Tahoma"/>
              </a:rPr>
              <a:t>ПК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Tahoma"/>
                <a:cs typeface="Tahoma"/>
              </a:rPr>
              <a:t>рамках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проекта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Tahoma"/>
                <a:cs typeface="Tahoma"/>
              </a:rPr>
              <a:t>“Билет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200" b="1" spc="-3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FFFFFF"/>
                </a:solidFill>
                <a:latin typeface="Tahoma"/>
                <a:cs typeface="Tahoma"/>
              </a:rPr>
              <a:t>будущее”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33001" y="2393241"/>
            <a:ext cx="2479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FFFFFF"/>
                </a:solidFill>
                <a:latin typeface="Tahoma"/>
                <a:cs typeface="Tahoma"/>
              </a:rPr>
              <a:t>Каждая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Tahoma"/>
                <a:cs typeface="Tahoma"/>
              </a:rPr>
              <a:t>школа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Региона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Tahoma"/>
                <a:cs typeface="Tahoma"/>
              </a:rPr>
              <a:t>может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Tahoma"/>
                <a:cs typeface="Tahoma"/>
              </a:rPr>
              <a:t>стать </a:t>
            </a:r>
            <a:r>
              <a:rPr sz="10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участником проекта 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“Билет в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 будущее”</a:t>
            </a:r>
            <a:r>
              <a:rPr sz="1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пройти</a:t>
            </a:r>
            <a:r>
              <a:rPr sz="1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курсы</a:t>
            </a:r>
            <a:r>
              <a:rPr sz="10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ПК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33001" y="3002841"/>
            <a:ext cx="10915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Курсы</a:t>
            </a:r>
            <a:r>
              <a:rPr sz="10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от</a:t>
            </a:r>
            <a:r>
              <a:rPr sz="10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55" dirty="0">
                <a:solidFill>
                  <a:srgbClr val="FFFFFF"/>
                </a:solidFill>
                <a:latin typeface="Tahoma"/>
                <a:cs typeface="Tahoma"/>
              </a:rPr>
              <a:t>ЦОПП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33001" y="3460041"/>
            <a:ext cx="12725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сле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155" dirty="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ен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яб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000" b="1" spc="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2823"/>
            <a:ext cx="9143999" cy="47978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738" y="0"/>
            <a:ext cx="8268522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42" y="0"/>
            <a:ext cx="8258113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734" y="46078"/>
            <a:ext cx="7649011" cy="49303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519" y="0"/>
            <a:ext cx="8044961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824" y="0"/>
            <a:ext cx="635" cy="5143500"/>
          </a:xfrm>
          <a:custGeom>
            <a:avLst/>
            <a:gdLst/>
            <a:ahLst/>
            <a:cxnLst/>
            <a:rect l="l" t="t" r="r" b="b"/>
            <a:pathLst>
              <a:path w="634" h="5143500">
                <a:moveTo>
                  <a:pt x="0" y="5143499"/>
                </a:moveTo>
                <a:lnTo>
                  <a:pt x="174" y="5143499"/>
                </a:lnTo>
                <a:lnTo>
                  <a:pt x="174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373120" cy="5143500"/>
          </a:xfrm>
          <a:custGeom>
            <a:avLst/>
            <a:gdLst/>
            <a:ahLst/>
            <a:cxnLst/>
            <a:rect l="l" t="t" r="r" b="b"/>
            <a:pathLst>
              <a:path w="3373120" h="5143500">
                <a:moveTo>
                  <a:pt x="0" y="5143499"/>
                </a:moveTo>
                <a:lnTo>
                  <a:pt x="3373024" y="5143499"/>
                </a:lnTo>
                <a:lnTo>
                  <a:pt x="3373024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5" name="object 5"/>
            <p:cNvSpPr/>
            <p:nvPr/>
          </p:nvSpPr>
          <p:spPr>
            <a:xfrm>
              <a:off x="3373025" y="0"/>
              <a:ext cx="5770880" cy="5143500"/>
            </a:xfrm>
            <a:custGeom>
              <a:avLst/>
              <a:gdLst/>
              <a:ahLst/>
              <a:cxnLst/>
              <a:rect l="l" t="t" r="r" b="b"/>
              <a:pathLst>
                <a:path w="5770880" h="5143500">
                  <a:moveTo>
                    <a:pt x="57707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5770799" y="0"/>
                  </a:lnTo>
                  <a:lnTo>
                    <a:pt x="5770799" y="514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404842" cy="51434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61838" y="1202264"/>
            <a:ext cx="48494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43915" algn="r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rgbClr val="2EB172"/>
                </a:solidFill>
              </a:rPr>
              <a:t>О</a:t>
            </a:r>
            <a:r>
              <a:rPr sz="2000" spc="-105" dirty="0">
                <a:solidFill>
                  <a:srgbClr val="2EB172"/>
                </a:solidFill>
              </a:rPr>
              <a:t> </a:t>
            </a:r>
            <a:r>
              <a:rPr sz="2000" spc="-20" dirty="0">
                <a:solidFill>
                  <a:srgbClr val="2EB172"/>
                </a:solidFill>
              </a:rPr>
              <a:t>подготовке</a:t>
            </a:r>
            <a:r>
              <a:rPr sz="2000" spc="-100" dirty="0">
                <a:solidFill>
                  <a:srgbClr val="2EB172"/>
                </a:solidFill>
              </a:rPr>
              <a:t> </a:t>
            </a:r>
            <a:r>
              <a:rPr sz="2000" spc="45" dirty="0">
                <a:solidFill>
                  <a:srgbClr val="2EB172"/>
                </a:solidFill>
              </a:rPr>
              <a:t>к</a:t>
            </a:r>
            <a:r>
              <a:rPr sz="2000" spc="-100" dirty="0">
                <a:solidFill>
                  <a:srgbClr val="2EB172"/>
                </a:solidFill>
              </a:rPr>
              <a:t> </a:t>
            </a:r>
            <a:r>
              <a:rPr sz="2000" spc="-25" dirty="0">
                <a:solidFill>
                  <a:srgbClr val="2EB172"/>
                </a:solidFill>
              </a:rPr>
              <a:t>реализации </a:t>
            </a:r>
            <a:r>
              <a:rPr sz="2000" spc="-665" dirty="0">
                <a:solidFill>
                  <a:srgbClr val="2EB172"/>
                </a:solidFill>
              </a:rPr>
              <a:t> </a:t>
            </a:r>
            <a:r>
              <a:rPr sz="2000" spc="10" dirty="0">
                <a:solidFill>
                  <a:srgbClr val="2EB172"/>
                </a:solidFill>
              </a:rPr>
              <a:t>Единой</a:t>
            </a:r>
            <a:r>
              <a:rPr sz="2000" spc="-110" dirty="0">
                <a:solidFill>
                  <a:srgbClr val="2EB172"/>
                </a:solidFill>
              </a:rPr>
              <a:t> </a:t>
            </a:r>
            <a:r>
              <a:rPr sz="2000" spc="5" dirty="0">
                <a:solidFill>
                  <a:srgbClr val="2EB172"/>
                </a:solidFill>
              </a:rPr>
              <a:t>модели</a:t>
            </a:r>
            <a:r>
              <a:rPr sz="2000" spc="-105" dirty="0">
                <a:solidFill>
                  <a:srgbClr val="2EB172"/>
                </a:solidFill>
              </a:rPr>
              <a:t> </a:t>
            </a:r>
            <a:r>
              <a:rPr sz="2000" spc="-20" dirty="0">
                <a:solidFill>
                  <a:srgbClr val="2EB172"/>
                </a:solidFill>
              </a:rPr>
              <a:t>профориентации</a:t>
            </a:r>
            <a:endParaRPr sz="2000"/>
          </a:p>
          <a:p>
            <a:pPr marL="935990" marR="5080" indent="1772285" algn="r">
              <a:lnSpc>
                <a:spcPct val="100000"/>
              </a:lnSpc>
            </a:pPr>
            <a:r>
              <a:rPr sz="2000" spc="-60" dirty="0">
                <a:solidFill>
                  <a:srgbClr val="2EB172"/>
                </a:solidFill>
              </a:rPr>
              <a:t>на</a:t>
            </a:r>
            <a:r>
              <a:rPr sz="2000" spc="-85" dirty="0">
                <a:solidFill>
                  <a:srgbClr val="2EB172"/>
                </a:solidFill>
              </a:rPr>
              <a:t> </a:t>
            </a:r>
            <a:r>
              <a:rPr sz="2000" spc="55" dirty="0">
                <a:solidFill>
                  <a:srgbClr val="2EB172"/>
                </a:solidFill>
              </a:rPr>
              <a:t>т</a:t>
            </a:r>
            <a:r>
              <a:rPr sz="2000" spc="20" dirty="0">
                <a:solidFill>
                  <a:srgbClr val="2EB172"/>
                </a:solidFill>
              </a:rPr>
              <a:t>ерри</a:t>
            </a:r>
            <a:r>
              <a:rPr sz="2000" spc="-25" dirty="0">
                <a:solidFill>
                  <a:srgbClr val="2EB172"/>
                </a:solidFill>
              </a:rPr>
              <a:t>т</a:t>
            </a:r>
            <a:r>
              <a:rPr sz="2000" dirty="0">
                <a:solidFill>
                  <a:srgbClr val="2EB172"/>
                </a:solidFill>
              </a:rPr>
              <a:t>ории  </a:t>
            </a:r>
            <a:r>
              <a:rPr sz="2000" spc="-5" dirty="0">
                <a:solidFill>
                  <a:srgbClr val="2EB172"/>
                </a:solidFill>
              </a:rPr>
              <a:t>Республики</a:t>
            </a:r>
            <a:r>
              <a:rPr sz="2000" spc="-135" dirty="0">
                <a:solidFill>
                  <a:srgbClr val="2EB172"/>
                </a:solidFill>
              </a:rPr>
              <a:t> </a:t>
            </a:r>
            <a:r>
              <a:rPr sz="2000" spc="-10" dirty="0">
                <a:solidFill>
                  <a:srgbClr val="2EB172"/>
                </a:solidFill>
              </a:rPr>
              <a:t>Башкортостан</a:t>
            </a:r>
            <a:endParaRPr sz="2000"/>
          </a:p>
        </p:txBody>
      </p:sp>
      <p:grpSp>
        <p:nvGrpSpPr>
          <p:cNvPr id="8" name="object 8"/>
          <p:cNvGrpSpPr/>
          <p:nvPr/>
        </p:nvGrpSpPr>
        <p:grpSpPr>
          <a:xfrm>
            <a:off x="149541" y="229804"/>
            <a:ext cx="5155565" cy="4914265"/>
            <a:chOff x="149541" y="229804"/>
            <a:chExt cx="5155565" cy="49142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512" y="4281225"/>
              <a:ext cx="3077824" cy="8407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662" y="4319325"/>
              <a:ext cx="2963523" cy="7264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5172" y="3799839"/>
              <a:ext cx="1789920" cy="13436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541" y="229804"/>
              <a:ext cx="634614" cy="34931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968285" y="2850249"/>
            <a:ext cx="4884420" cy="8020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95170">
              <a:lnSpc>
                <a:spcPct val="100000"/>
              </a:lnSpc>
              <a:spcBef>
                <a:spcPts val="365"/>
              </a:spcBef>
            </a:pPr>
            <a:r>
              <a:rPr sz="1400" b="1" spc="25" dirty="0">
                <a:latin typeface="Tahoma"/>
                <a:cs typeface="Tahoma"/>
              </a:rPr>
              <a:t>Кучаева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60" dirty="0">
                <a:latin typeface="Tahoma"/>
                <a:cs typeface="Tahoma"/>
              </a:rPr>
              <a:t>Нурсиля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40" dirty="0">
                <a:latin typeface="Tahoma"/>
                <a:cs typeface="Tahoma"/>
              </a:rPr>
              <a:t>Шакировна</a:t>
            </a:r>
            <a:endParaRPr sz="1400">
              <a:latin typeface="Tahoma"/>
              <a:cs typeface="Tahoma"/>
            </a:endParaRPr>
          </a:p>
          <a:p>
            <a:pPr marL="12700" marR="5080" indent="789305" algn="r">
              <a:lnSpc>
                <a:spcPct val="100000"/>
              </a:lnSpc>
              <a:spcBef>
                <a:spcPts val="209"/>
              </a:spcBef>
            </a:pPr>
            <a:r>
              <a:rPr sz="1100" b="1" spc="25" dirty="0">
                <a:latin typeface="Tahoma"/>
                <a:cs typeface="Tahoma"/>
              </a:rPr>
              <a:t>заведующая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сектором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профориентационной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работы </a:t>
            </a:r>
            <a:r>
              <a:rPr sz="1100" b="1" spc="-305" dirty="0">
                <a:latin typeface="Tahoma"/>
                <a:cs typeface="Tahoma"/>
              </a:rPr>
              <a:t> </a:t>
            </a:r>
            <a:r>
              <a:rPr sz="1100" b="1" spc="5" dirty="0">
                <a:latin typeface="Tahoma"/>
                <a:cs typeface="Tahoma"/>
              </a:rPr>
              <a:t>ГАУ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65" dirty="0">
                <a:latin typeface="Tahoma"/>
                <a:cs typeface="Tahoma"/>
              </a:rPr>
              <a:t>ДПО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“Центр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35" dirty="0">
                <a:latin typeface="Tahoma"/>
                <a:cs typeface="Tahoma"/>
              </a:rPr>
              <a:t>опережающей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40" dirty="0">
                <a:latin typeface="Tahoma"/>
                <a:cs typeface="Tahoma"/>
              </a:rPr>
              <a:t>профессиональной</a:t>
            </a:r>
            <a:r>
              <a:rPr sz="1100" b="1" spc="-10" dirty="0">
                <a:latin typeface="Tahoma"/>
                <a:cs typeface="Tahoma"/>
              </a:rPr>
              <a:t> </a:t>
            </a:r>
            <a:r>
              <a:rPr sz="1100" b="1" spc="25" dirty="0">
                <a:latin typeface="Tahoma"/>
                <a:cs typeface="Tahoma"/>
              </a:rPr>
              <a:t>подготовки</a:t>
            </a:r>
            <a:endParaRPr sz="1100">
              <a:latin typeface="Tahoma"/>
              <a:cs typeface="Tahoma"/>
            </a:endParaRPr>
          </a:p>
          <a:p>
            <a:pPr marR="6985" algn="r">
              <a:lnSpc>
                <a:spcPct val="100000"/>
              </a:lnSpc>
            </a:pPr>
            <a:r>
              <a:rPr sz="1100" b="1" spc="45" dirty="0">
                <a:latin typeface="Tahoma"/>
                <a:cs typeface="Tahoma"/>
              </a:rPr>
              <a:t>Республики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Башкортостан”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7066" y="4440663"/>
            <a:ext cx="25800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534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Verdana"/>
                <a:cs typeface="Verdana"/>
                <a:hlinkClick r:id="rId7"/>
              </a:rPr>
              <a:t>p</a:t>
            </a:r>
            <a:r>
              <a:rPr sz="1400" spc="-5" dirty="0">
                <a:latin typeface="Verdana"/>
                <a:cs typeface="Verdana"/>
                <a:hlinkClick r:id="rId7"/>
              </a:rPr>
              <a:t>r</a:t>
            </a:r>
            <a:r>
              <a:rPr sz="1400" dirty="0">
                <a:latin typeface="Verdana"/>
                <a:cs typeface="Verdana"/>
                <a:hlinkClick r:id="rId7"/>
              </a:rPr>
              <a:t>ofmin02@mail.ru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45" dirty="0">
                <a:latin typeface="Verdana"/>
                <a:cs typeface="Verdana"/>
              </a:rPr>
              <a:t>h</a:t>
            </a:r>
            <a:r>
              <a:rPr sz="1400" spc="5" dirty="0">
                <a:latin typeface="Verdana"/>
                <a:cs typeface="Verdana"/>
              </a:rPr>
              <a:t>t</a:t>
            </a:r>
            <a:r>
              <a:rPr sz="1400" spc="-75" dirty="0">
                <a:latin typeface="Verdana"/>
                <a:cs typeface="Verdana"/>
              </a:rPr>
              <a:t>tps</a:t>
            </a:r>
            <a:r>
              <a:rPr sz="1400" spc="-10" dirty="0">
                <a:latin typeface="Verdana"/>
                <a:cs typeface="Verdana"/>
              </a:rPr>
              <a:t>:</a:t>
            </a:r>
            <a:r>
              <a:rPr sz="1400" spc="-260" dirty="0">
                <a:latin typeface="Verdana"/>
                <a:cs typeface="Verdana"/>
              </a:rPr>
              <a:t>/</a:t>
            </a:r>
            <a:r>
              <a:rPr sz="1400" spc="-210" dirty="0">
                <a:latin typeface="Verdana"/>
                <a:cs typeface="Verdana"/>
              </a:rPr>
              <a:t>/</a:t>
            </a:r>
            <a:r>
              <a:rPr sz="1400" spc="25" dirty="0">
                <a:latin typeface="Verdana"/>
                <a:cs typeface="Verdana"/>
              </a:rPr>
              <a:t>t</a:t>
            </a:r>
            <a:r>
              <a:rPr sz="1400" spc="-70" dirty="0">
                <a:latin typeface="Verdana"/>
                <a:cs typeface="Verdana"/>
              </a:rPr>
              <a:t>.me</a:t>
            </a:r>
            <a:r>
              <a:rPr sz="1400" spc="-145" dirty="0">
                <a:latin typeface="Verdana"/>
                <a:cs typeface="Verdana"/>
              </a:rPr>
              <a:t>/</a:t>
            </a:r>
            <a:r>
              <a:rPr sz="1400" spc="20" dirty="0">
                <a:latin typeface="Verdana"/>
                <a:cs typeface="Verdana"/>
              </a:rPr>
              <a:t>p</a:t>
            </a:r>
            <a:r>
              <a:rPr sz="1400" spc="-5" dirty="0">
                <a:latin typeface="Verdana"/>
                <a:cs typeface="Verdana"/>
              </a:rPr>
              <a:t>r</a:t>
            </a:r>
            <a:r>
              <a:rPr sz="1400" spc="35" dirty="0">
                <a:latin typeface="Verdana"/>
                <a:cs typeface="Verdana"/>
              </a:rPr>
              <a:t>ofminimum02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831" y="434938"/>
            <a:ext cx="71805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90" dirty="0">
                <a:solidFill>
                  <a:srgbClr val="2EB172"/>
                </a:solidFill>
                <a:latin typeface="Tahoma"/>
                <a:cs typeface="Tahoma"/>
              </a:rPr>
              <a:t>Реализация</a:t>
            </a:r>
            <a:r>
              <a:rPr sz="2200" spc="-15" dirty="0">
                <a:solidFill>
                  <a:srgbClr val="2EB172"/>
                </a:solidFill>
                <a:latin typeface="Tahoma"/>
                <a:cs typeface="Tahoma"/>
              </a:rPr>
              <a:t> </a:t>
            </a:r>
            <a:r>
              <a:rPr sz="2200" spc="130" dirty="0">
                <a:solidFill>
                  <a:srgbClr val="2EB172"/>
                </a:solidFill>
                <a:latin typeface="Tahoma"/>
                <a:cs typeface="Tahoma"/>
              </a:rPr>
              <a:t>Единой</a:t>
            </a:r>
            <a:r>
              <a:rPr sz="2200" spc="-10" dirty="0">
                <a:solidFill>
                  <a:srgbClr val="2EB172"/>
                </a:solidFill>
                <a:latin typeface="Tahoma"/>
                <a:cs typeface="Tahoma"/>
              </a:rPr>
              <a:t> </a:t>
            </a:r>
            <a:r>
              <a:rPr sz="2200" spc="114" dirty="0">
                <a:solidFill>
                  <a:srgbClr val="2EB172"/>
                </a:solidFill>
                <a:latin typeface="Tahoma"/>
                <a:cs typeface="Tahoma"/>
              </a:rPr>
              <a:t>модели</a:t>
            </a:r>
            <a:r>
              <a:rPr sz="2200" spc="-15" dirty="0">
                <a:solidFill>
                  <a:srgbClr val="2EB172"/>
                </a:solidFill>
                <a:latin typeface="Tahoma"/>
                <a:cs typeface="Tahoma"/>
              </a:rPr>
              <a:t> </a:t>
            </a:r>
            <a:r>
              <a:rPr sz="2200" spc="105" dirty="0">
                <a:solidFill>
                  <a:srgbClr val="2EB172"/>
                </a:solidFill>
                <a:latin typeface="Tahoma"/>
                <a:cs typeface="Tahoma"/>
              </a:rPr>
              <a:t>профориентации </a:t>
            </a:r>
            <a:r>
              <a:rPr sz="2200" spc="-625" dirty="0">
                <a:solidFill>
                  <a:srgbClr val="2EB172"/>
                </a:solidFill>
                <a:latin typeface="Tahoma"/>
                <a:cs typeface="Tahoma"/>
              </a:rPr>
              <a:t> </a:t>
            </a:r>
            <a:r>
              <a:rPr sz="2200" spc="45" dirty="0">
                <a:solidFill>
                  <a:srgbClr val="2EB172"/>
                </a:solidFill>
                <a:latin typeface="Tahoma"/>
                <a:cs typeface="Tahoma"/>
              </a:rPr>
              <a:t>(далее</a:t>
            </a:r>
            <a:r>
              <a:rPr sz="2200" spc="-10" dirty="0">
                <a:solidFill>
                  <a:srgbClr val="2EB172"/>
                </a:solidFill>
                <a:latin typeface="Tahoma"/>
                <a:cs typeface="Tahoma"/>
              </a:rPr>
              <a:t> </a:t>
            </a:r>
            <a:r>
              <a:rPr sz="2200" spc="-95" dirty="0">
                <a:solidFill>
                  <a:srgbClr val="2EB172"/>
                </a:solidFill>
                <a:latin typeface="Tahoma"/>
                <a:cs typeface="Tahoma"/>
              </a:rPr>
              <a:t>-</a:t>
            </a:r>
            <a:r>
              <a:rPr sz="2200" spc="-5" dirty="0">
                <a:solidFill>
                  <a:srgbClr val="2EB172"/>
                </a:solidFill>
                <a:latin typeface="Tahoma"/>
                <a:cs typeface="Tahoma"/>
              </a:rPr>
              <a:t> </a:t>
            </a:r>
            <a:r>
              <a:rPr sz="2200" spc="90" dirty="0">
                <a:solidFill>
                  <a:srgbClr val="2EB172"/>
                </a:solidFill>
                <a:latin typeface="Tahoma"/>
                <a:cs typeface="Tahoma"/>
              </a:rPr>
              <a:t>Профминимум)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7149" y="1538646"/>
            <a:ext cx="5861050" cy="381635"/>
            <a:chOff x="387149" y="1538646"/>
            <a:chExt cx="5861050" cy="381635"/>
          </a:xfrm>
        </p:grpSpPr>
        <p:sp>
          <p:nvSpPr>
            <p:cNvPr id="4" name="object 4"/>
            <p:cNvSpPr/>
            <p:nvPr/>
          </p:nvSpPr>
          <p:spPr>
            <a:xfrm>
              <a:off x="412099" y="1912446"/>
              <a:ext cx="2930525" cy="7620"/>
            </a:xfrm>
            <a:custGeom>
              <a:avLst/>
              <a:gdLst/>
              <a:ahLst/>
              <a:cxnLst/>
              <a:rect l="l" t="t" r="r" b="b"/>
              <a:pathLst>
                <a:path w="2930525" h="7619">
                  <a:moveTo>
                    <a:pt x="0" y="7337"/>
                  </a:moveTo>
                  <a:lnTo>
                    <a:pt x="2930399" y="7337"/>
                  </a:lnTo>
                  <a:lnTo>
                    <a:pt x="2930399" y="0"/>
                  </a:lnTo>
                  <a:lnTo>
                    <a:pt x="0" y="0"/>
                  </a:lnTo>
                  <a:lnTo>
                    <a:pt x="0" y="7337"/>
                  </a:lnTo>
                  <a:close/>
                </a:path>
              </a:pathLst>
            </a:custGeom>
            <a:solidFill>
              <a:srgbClr val="0139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7149" y="1538646"/>
              <a:ext cx="5861050" cy="374015"/>
            </a:xfrm>
            <a:custGeom>
              <a:avLst/>
              <a:gdLst/>
              <a:ahLst/>
              <a:cxnLst/>
              <a:rect l="l" t="t" r="r" b="b"/>
              <a:pathLst>
                <a:path w="5861050" h="374014">
                  <a:moveTo>
                    <a:pt x="5860799" y="373799"/>
                  </a:moveTo>
                  <a:lnTo>
                    <a:pt x="0" y="373799"/>
                  </a:lnTo>
                  <a:lnTo>
                    <a:pt x="0" y="0"/>
                  </a:lnTo>
                  <a:lnTo>
                    <a:pt x="5860799" y="0"/>
                  </a:lnTo>
                  <a:lnTo>
                    <a:pt x="5860799" y="373799"/>
                  </a:lnTo>
                  <a:close/>
                </a:path>
              </a:pathLst>
            </a:custGeom>
            <a:solidFill>
              <a:srgbClr val="2EB1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6497" y="3977209"/>
            <a:ext cx="4750435" cy="412115"/>
          </a:xfrm>
          <a:prstGeom prst="rect">
            <a:avLst/>
          </a:prstGeom>
          <a:solidFill>
            <a:srgbClr val="2EB172"/>
          </a:solidFill>
        </p:spPr>
        <p:txBody>
          <a:bodyPr vert="horz" wrap="square" lIns="0" tIns="8382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60"/>
              </a:spcBef>
            </a:pPr>
            <a:r>
              <a:rPr sz="1500" b="1" spc="50" dirty="0">
                <a:solidFill>
                  <a:srgbClr val="FFFFFF"/>
                </a:solidFill>
                <a:latin typeface="Tahoma"/>
                <a:cs typeface="Tahoma"/>
              </a:rPr>
              <a:t>Нормативно-правовая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70" dirty="0">
                <a:solidFill>
                  <a:srgbClr val="FFFFFF"/>
                </a:solidFill>
                <a:latin typeface="Tahoma"/>
                <a:cs typeface="Tahoma"/>
              </a:rPr>
              <a:t>документация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8089" y="3205649"/>
            <a:ext cx="17640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Verdana"/>
                <a:cs typeface="Verdana"/>
                <a:hlinkClick r:id="rId2"/>
              </a:rPr>
              <a:t>p</a:t>
            </a:r>
            <a:r>
              <a:rPr sz="1400" spc="-5" dirty="0">
                <a:latin typeface="Verdana"/>
                <a:cs typeface="Verdana"/>
                <a:hlinkClick r:id="rId2"/>
              </a:rPr>
              <a:t>r</a:t>
            </a:r>
            <a:r>
              <a:rPr sz="1400" spc="5" dirty="0">
                <a:latin typeface="Verdana"/>
                <a:cs typeface="Verdana"/>
                <a:hlinkClick r:id="rId3"/>
              </a:rPr>
              <a:t>ofmin02@mail.ru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149" y="1477052"/>
            <a:ext cx="5861050" cy="142748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100"/>
              </a:spcBef>
            </a:pPr>
            <a:r>
              <a:rPr sz="1500" b="1" spc="65" dirty="0">
                <a:solidFill>
                  <a:srgbClr val="FFFFFF"/>
                </a:solidFill>
                <a:latin typeface="Tahoma"/>
                <a:cs typeface="Tahoma"/>
              </a:rPr>
              <a:t>Региональный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60" dirty="0">
                <a:solidFill>
                  <a:srgbClr val="FFFFFF"/>
                </a:solidFill>
                <a:latin typeface="Tahoma"/>
                <a:cs typeface="Tahoma"/>
              </a:rPr>
              <a:t>оператор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endParaRPr sz="1500">
              <a:latin typeface="Tahoma"/>
              <a:cs typeface="Tahoma"/>
            </a:endParaRPr>
          </a:p>
          <a:p>
            <a:pPr marL="85725" marR="306705">
              <a:lnSpc>
                <a:spcPct val="100000"/>
              </a:lnSpc>
              <a:spcBef>
                <a:spcPts val="1000"/>
              </a:spcBef>
            </a:pPr>
            <a:r>
              <a:rPr sz="1500" b="1" spc="35" dirty="0">
                <a:solidFill>
                  <a:srgbClr val="202124"/>
                </a:solidFill>
                <a:latin typeface="Tahoma"/>
                <a:cs typeface="Tahoma"/>
              </a:rPr>
              <a:t>ГАУ</a:t>
            </a:r>
            <a:r>
              <a:rPr sz="1500" b="1" spc="-15" dirty="0">
                <a:solidFill>
                  <a:srgbClr val="202124"/>
                </a:solidFill>
                <a:latin typeface="Tahoma"/>
                <a:cs typeface="Tahoma"/>
              </a:rPr>
              <a:t> </a:t>
            </a:r>
            <a:r>
              <a:rPr sz="1500" b="1" spc="95" dirty="0">
                <a:solidFill>
                  <a:srgbClr val="202124"/>
                </a:solidFill>
                <a:latin typeface="Tahoma"/>
                <a:cs typeface="Tahoma"/>
              </a:rPr>
              <a:t>ДПО</a:t>
            </a:r>
            <a:r>
              <a:rPr sz="1500" b="1" spc="-10" dirty="0">
                <a:solidFill>
                  <a:srgbClr val="202124"/>
                </a:solidFill>
                <a:latin typeface="Tahoma"/>
                <a:cs typeface="Tahoma"/>
              </a:rPr>
              <a:t> </a:t>
            </a:r>
            <a:r>
              <a:rPr sz="1500" b="1" spc="80" dirty="0">
                <a:solidFill>
                  <a:srgbClr val="202124"/>
                </a:solidFill>
                <a:latin typeface="Tahoma"/>
                <a:cs typeface="Tahoma"/>
              </a:rPr>
              <a:t>“Центр</a:t>
            </a:r>
            <a:r>
              <a:rPr sz="1500" b="1" spc="-15" dirty="0">
                <a:solidFill>
                  <a:srgbClr val="202124"/>
                </a:solidFill>
                <a:latin typeface="Tahoma"/>
                <a:cs typeface="Tahoma"/>
              </a:rPr>
              <a:t> </a:t>
            </a:r>
            <a:r>
              <a:rPr sz="1500" b="1" spc="65" dirty="0">
                <a:solidFill>
                  <a:srgbClr val="202124"/>
                </a:solidFill>
                <a:latin typeface="Tahoma"/>
                <a:cs typeface="Tahoma"/>
              </a:rPr>
              <a:t>опережающей</a:t>
            </a:r>
            <a:r>
              <a:rPr sz="1500" b="1" spc="-10" dirty="0">
                <a:solidFill>
                  <a:srgbClr val="202124"/>
                </a:solidFill>
                <a:latin typeface="Tahoma"/>
                <a:cs typeface="Tahoma"/>
              </a:rPr>
              <a:t> </a:t>
            </a:r>
            <a:r>
              <a:rPr sz="1500" b="1" spc="70" dirty="0">
                <a:solidFill>
                  <a:srgbClr val="202124"/>
                </a:solidFill>
                <a:latin typeface="Tahoma"/>
                <a:cs typeface="Tahoma"/>
              </a:rPr>
              <a:t>профессиональной </a:t>
            </a:r>
            <a:r>
              <a:rPr sz="1500" b="1" spc="-425" dirty="0">
                <a:solidFill>
                  <a:srgbClr val="202124"/>
                </a:solidFill>
                <a:latin typeface="Tahoma"/>
                <a:cs typeface="Tahoma"/>
              </a:rPr>
              <a:t> </a:t>
            </a:r>
            <a:r>
              <a:rPr sz="1500" b="1" spc="55" dirty="0">
                <a:solidFill>
                  <a:srgbClr val="202124"/>
                </a:solidFill>
                <a:latin typeface="Tahoma"/>
                <a:cs typeface="Tahoma"/>
              </a:rPr>
              <a:t>подготовки</a:t>
            </a:r>
            <a:r>
              <a:rPr sz="1500" b="1" spc="-5" dirty="0">
                <a:solidFill>
                  <a:srgbClr val="202124"/>
                </a:solidFill>
                <a:latin typeface="Tahoma"/>
                <a:cs typeface="Tahoma"/>
              </a:rPr>
              <a:t> </a:t>
            </a:r>
            <a:r>
              <a:rPr sz="1500" b="1" spc="80" dirty="0">
                <a:solidFill>
                  <a:srgbClr val="202124"/>
                </a:solidFill>
                <a:latin typeface="Tahoma"/>
                <a:cs typeface="Tahoma"/>
              </a:rPr>
              <a:t>Республики</a:t>
            </a:r>
            <a:r>
              <a:rPr sz="1500" b="1" spc="-5" dirty="0">
                <a:solidFill>
                  <a:srgbClr val="202124"/>
                </a:solidFill>
                <a:latin typeface="Tahoma"/>
                <a:cs typeface="Tahoma"/>
              </a:rPr>
              <a:t> </a:t>
            </a:r>
            <a:r>
              <a:rPr sz="1500" b="1" spc="60" dirty="0">
                <a:solidFill>
                  <a:srgbClr val="202124"/>
                </a:solidFill>
                <a:latin typeface="Tahoma"/>
                <a:cs typeface="Tahoma"/>
              </a:rPr>
              <a:t>Башкортостан</a:t>
            </a:r>
            <a:endParaRPr sz="1500">
              <a:latin typeface="Tahoma"/>
              <a:cs typeface="Tahoma"/>
            </a:endParaRPr>
          </a:p>
          <a:p>
            <a:pPr marL="110489" marR="1085215">
              <a:lnSpc>
                <a:spcPct val="100000"/>
              </a:lnSpc>
              <a:spcBef>
                <a:spcPts val="1475"/>
              </a:spcBef>
            </a:pPr>
            <a:r>
              <a:rPr sz="900" spc="15" dirty="0">
                <a:latin typeface="Verdana"/>
                <a:cs typeface="Verdana"/>
              </a:rPr>
              <a:t>региональный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оператор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10" dirty="0">
                <a:latin typeface="Verdana"/>
                <a:cs typeface="Verdana"/>
              </a:rPr>
              <a:t>проекта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“Билет</a:t>
            </a:r>
            <a:r>
              <a:rPr sz="900" spc="-70" dirty="0">
                <a:latin typeface="Verdana"/>
                <a:cs typeface="Verdana"/>
              </a:rPr>
              <a:t> </a:t>
            </a:r>
            <a:r>
              <a:rPr sz="900" spc="10" dirty="0">
                <a:latin typeface="Verdana"/>
                <a:cs typeface="Verdana"/>
              </a:rPr>
              <a:t>в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будущее”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25" dirty="0">
                <a:latin typeface="Verdana"/>
                <a:cs typeface="Verdana"/>
              </a:rPr>
              <a:t>с</a:t>
            </a:r>
            <a:r>
              <a:rPr sz="900" spc="-70" dirty="0">
                <a:latin typeface="Verdana"/>
                <a:cs typeface="Verdana"/>
              </a:rPr>
              <a:t> </a:t>
            </a:r>
            <a:r>
              <a:rPr sz="900" spc="-25" dirty="0">
                <a:latin typeface="Verdana"/>
                <a:cs typeface="Verdana"/>
              </a:rPr>
              <a:t>2020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-30" dirty="0">
                <a:latin typeface="Verdana"/>
                <a:cs typeface="Verdana"/>
              </a:rPr>
              <a:t>года,</a:t>
            </a:r>
            <a:r>
              <a:rPr sz="900" spc="-75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координатор </a:t>
            </a:r>
            <a:r>
              <a:rPr sz="900" spc="-300" dirty="0">
                <a:latin typeface="Verdana"/>
                <a:cs typeface="Verdana"/>
              </a:rPr>
              <a:t> </a:t>
            </a:r>
            <a:r>
              <a:rPr sz="900" spc="10" dirty="0">
                <a:latin typeface="Verdana"/>
                <a:cs typeface="Verdana"/>
              </a:rPr>
              <a:t>региональных</a:t>
            </a:r>
            <a:r>
              <a:rPr sz="900" spc="-85" dirty="0">
                <a:latin typeface="Verdana"/>
                <a:cs typeface="Verdana"/>
              </a:rPr>
              <a:t> </a:t>
            </a:r>
            <a:r>
              <a:rPr sz="900" spc="15" dirty="0">
                <a:latin typeface="Verdana"/>
                <a:cs typeface="Verdana"/>
              </a:rPr>
              <a:t>профориентационных</a:t>
            </a:r>
            <a:r>
              <a:rPr sz="900" spc="-85" dirty="0">
                <a:latin typeface="Verdana"/>
                <a:cs typeface="Verdana"/>
              </a:rPr>
              <a:t> </a:t>
            </a:r>
            <a:r>
              <a:rPr sz="900" spc="25" dirty="0">
                <a:latin typeface="Verdana"/>
                <a:cs typeface="Verdana"/>
              </a:rPr>
              <a:t>прое</a:t>
            </a:r>
            <a:r>
              <a:rPr sz="900" spc="10" dirty="0">
                <a:latin typeface="Verdana"/>
                <a:cs typeface="Verdana"/>
              </a:rPr>
              <a:t>к</a:t>
            </a:r>
            <a:r>
              <a:rPr sz="900" spc="-50" dirty="0">
                <a:latin typeface="Verdana"/>
                <a:cs typeface="Verdana"/>
              </a:rPr>
              <a:t>т</a:t>
            </a:r>
            <a:r>
              <a:rPr sz="900" spc="15" dirty="0">
                <a:latin typeface="Verdana"/>
                <a:cs typeface="Verdana"/>
              </a:rPr>
              <a:t>ов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5879" y="4043123"/>
            <a:ext cx="3194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Tahoma"/>
                <a:cs typeface="Tahoma"/>
              </a:rPr>
              <a:t>https://copp-rb.ru/profminimum02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2839" y="933805"/>
            <a:ext cx="2770874" cy="27708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96831" y="3038971"/>
            <a:ext cx="3780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latin typeface="Tahoma"/>
                <a:cs typeface="Tahoma"/>
              </a:rPr>
              <a:t>на</a:t>
            </a:r>
            <a:r>
              <a:rPr sz="900" b="1" spc="-5" dirty="0">
                <a:latin typeface="Tahoma"/>
                <a:cs typeface="Tahoma"/>
              </a:rPr>
              <a:t> </a:t>
            </a:r>
            <a:r>
              <a:rPr sz="900" b="1" spc="40" dirty="0">
                <a:latin typeface="Tahoma"/>
                <a:cs typeface="Tahoma"/>
              </a:rPr>
              <a:t>основании</a:t>
            </a:r>
            <a:r>
              <a:rPr sz="900" b="1" spc="-5" dirty="0">
                <a:latin typeface="Tahoma"/>
                <a:cs typeface="Tahoma"/>
              </a:rPr>
              <a:t> </a:t>
            </a:r>
            <a:r>
              <a:rPr sz="900" b="1" spc="35" dirty="0">
                <a:latin typeface="Tahoma"/>
                <a:cs typeface="Tahoma"/>
              </a:rPr>
              <a:t>приказа</a:t>
            </a:r>
            <a:r>
              <a:rPr sz="900" b="1" spc="-5" dirty="0">
                <a:latin typeface="Tahoma"/>
                <a:cs typeface="Tahoma"/>
              </a:rPr>
              <a:t> </a:t>
            </a:r>
            <a:r>
              <a:rPr sz="900" b="1" spc="45" dirty="0">
                <a:latin typeface="Tahoma"/>
                <a:cs typeface="Tahoma"/>
              </a:rPr>
              <a:t>Министерства</a:t>
            </a:r>
            <a:r>
              <a:rPr sz="900" b="1" spc="-5" dirty="0">
                <a:latin typeface="Tahoma"/>
                <a:cs typeface="Tahoma"/>
              </a:rPr>
              <a:t> </a:t>
            </a:r>
            <a:r>
              <a:rPr sz="900" b="1" spc="35" dirty="0">
                <a:latin typeface="Tahoma"/>
                <a:cs typeface="Tahoma"/>
              </a:rPr>
              <a:t>образования</a:t>
            </a:r>
            <a:r>
              <a:rPr sz="900" b="1" spc="-5" dirty="0">
                <a:latin typeface="Tahoma"/>
                <a:cs typeface="Tahoma"/>
              </a:rPr>
              <a:t> </a:t>
            </a:r>
            <a:r>
              <a:rPr sz="900" b="1" spc="60" dirty="0">
                <a:latin typeface="Tahoma"/>
                <a:cs typeface="Tahoma"/>
              </a:rPr>
              <a:t>и</a:t>
            </a:r>
            <a:r>
              <a:rPr sz="900" b="1" spc="-5" dirty="0">
                <a:latin typeface="Tahoma"/>
                <a:cs typeface="Tahoma"/>
              </a:rPr>
              <a:t> </a:t>
            </a:r>
            <a:r>
              <a:rPr sz="900" b="1" spc="45" dirty="0">
                <a:latin typeface="Tahoma"/>
                <a:cs typeface="Tahoma"/>
              </a:rPr>
              <a:t>науки </a:t>
            </a:r>
            <a:r>
              <a:rPr sz="900" b="1" spc="-250" dirty="0">
                <a:latin typeface="Tahoma"/>
                <a:cs typeface="Tahoma"/>
              </a:rPr>
              <a:t> </a:t>
            </a:r>
            <a:r>
              <a:rPr sz="900" b="1" spc="50" dirty="0">
                <a:latin typeface="Tahoma"/>
                <a:cs typeface="Tahoma"/>
              </a:rPr>
              <a:t>Республики</a:t>
            </a:r>
            <a:r>
              <a:rPr sz="900" b="1" spc="-5" dirty="0">
                <a:latin typeface="Tahoma"/>
                <a:cs typeface="Tahoma"/>
              </a:rPr>
              <a:t> </a:t>
            </a:r>
            <a:r>
              <a:rPr sz="900" b="1" spc="35" dirty="0">
                <a:latin typeface="Tahoma"/>
                <a:cs typeface="Tahoma"/>
              </a:rPr>
              <a:t>Башкортостан</a:t>
            </a:r>
            <a:r>
              <a:rPr sz="900" b="1" spc="-5" dirty="0">
                <a:latin typeface="Tahoma"/>
                <a:cs typeface="Tahoma"/>
              </a:rPr>
              <a:t> </a:t>
            </a:r>
            <a:r>
              <a:rPr sz="900" b="1" spc="-50" dirty="0">
                <a:latin typeface="Tahoma"/>
                <a:cs typeface="Tahoma"/>
              </a:rPr>
              <a:t>№1627</a:t>
            </a:r>
            <a:r>
              <a:rPr sz="900" b="1" spc="-5" dirty="0">
                <a:latin typeface="Tahoma"/>
                <a:cs typeface="Tahoma"/>
              </a:rPr>
              <a:t> </a:t>
            </a:r>
            <a:r>
              <a:rPr sz="900" b="1" spc="25" dirty="0">
                <a:latin typeface="Tahoma"/>
                <a:cs typeface="Tahoma"/>
              </a:rPr>
              <a:t>от</a:t>
            </a:r>
            <a:r>
              <a:rPr sz="900" b="1" dirty="0">
                <a:latin typeface="Tahoma"/>
                <a:cs typeface="Tahoma"/>
              </a:rPr>
              <a:t> </a:t>
            </a:r>
            <a:r>
              <a:rPr sz="900" b="1" spc="-30" dirty="0">
                <a:latin typeface="Tahoma"/>
                <a:cs typeface="Tahoma"/>
              </a:rPr>
              <a:t>5</a:t>
            </a:r>
            <a:r>
              <a:rPr sz="900" b="1" spc="-5" dirty="0">
                <a:latin typeface="Tahoma"/>
                <a:cs typeface="Tahoma"/>
              </a:rPr>
              <a:t> </a:t>
            </a:r>
            <a:r>
              <a:rPr sz="900" b="1" spc="20" dirty="0">
                <a:latin typeface="Tahoma"/>
                <a:cs typeface="Tahoma"/>
              </a:rPr>
              <a:t>июля</a:t>
            </a:r>
            <a:r>
              <a:rPr sz="900" b="1" spc="-5" dirty="0">
                <a:latin typeface="Tahoma"/>
                <a:cs typeface="Tahoma"/>
              </a:rPr>
              <a:t> </a:t>
            </a:r>
            <a:r>
              <a:rPr sz="900" b="1" spc="-20" dirty="0">
                <a:latin typeface="Tahoma"/>
                <a:cs typeface="Tahoma"/>
              </a:rPr>
              <a:t>2023</a:t>
            </a:r>
            <a:r>
              <a:rPr sz="900" b="1" spc="-5" dirty="0">
                <a:latin typeface="Tahoma"/>
                <a:cs typeface="Tahoma"/>
              </a:rPr>
              <a:t> </a:t>
            </a:r>
            <a:r>
              <a:rPr sz="900" b="1" spc="25" dirty="0">
                <a:latin typeface="Tahoma"/>
                <a:cs typeface="Tahoma"/>
              </a:rPr>
              <a:t>года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2029" y="4454723"/>
            <a:ext cx="2952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Tahoma"/>
                <a:cs typeface="Tahoma"/>
              </a:rPr>
              <a:t>https://bvbinfo.ru/profminimum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793" y="309907"/>
            <a:ext cx="69621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Реализация</a:t>
            </a:r>
            <a:r>
              <a:rPr spc="-105" dirty="0"/>
              <a:t> </a:t>
            </a:r>
            <a:r>
              <a:rPr spc="10" dirty="0"/>
              <a:t>Единой</a:t>
            </a:r>
            <a:r>
              <a:rPr spc="-105" dirty="0"/>
              <a:t> </a:t>
            </a:r>
            <a:r>
              <a:rPr spc="5" dirty="0"/>
              <a:t>модели</a:t>
            </a:r>
            <a:r>
              <a:rPr spc="-105" dirty="0"/>
              <a:t> </a:t>
            </a:r>
            <a:r>
              <a:rPr spc="-20" dirty="0"/>
              <a:t>профориентации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4062" y="814337"/>
          <a:ext cx="8321040" cy="3840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04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25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6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№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2EB1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Направления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2EB1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Мероприятия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2EB1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Ответственные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2EB17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96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145" dirty="0">
                          <a:latin typeface="Tahoma"/>
                          <a:cs typeface="Tahoma"/>
                        </a:rPr>
                        <a:t>01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622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spc="30" dirty="0">
                          <a:latin typeface="Tahoma"/>
                          <a:cs typeface="Tahoma"/>
                        </a:rPr>
                        <a:t>Профильные,</a:t>
                      </a:r>
                      <a:r>
                        <a:rPr sz="13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1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3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35" dirty="0">
                          <a:latin typeface="Tahoma"/>
                          <a:cs typeface="Tahoma"/>
                        </a:rPr>
                        <a:t>том</a:t>
                      </a:r>
                      <a:r>
                        <a:rPr sz="13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45" dirty="0">
                          <a:latin typeface="Tahoma"/>
                          <a:cs typeface="Tahoma"/>
                        </a:rPr>
                        <a:t>числе </a:t>
                      </a:r>
                      <a:r>
                        <a:rPr sz="1300" b="1" spc="-3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45" dirty="0">
                          <a:latin typeface="Tahoma"/>
                          <a:cs typeface="Tahoma"/>
                        </a:rPr>
                        <a:t>предпрофессиональные </a:t>
                      </a:r>
                      <a:r>
                        <a:rPr sz="1300" b="1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40" dirty="0">
                          <a:latin typeface="Tahoma"/>
                          <a:cs typeface="Tahoma"/>
                        </a:rPr>
                        <a:t>классы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 marR="123189" indent="-162560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266065" algn="l"/>
                        </a:tabLst>
                      </a:pPr>
                      <a:r>
                        <a:rPr sz="1000" b="1" spc="30" dirty="0">
                          <a:latin typeface="Tahoma"/>
                          <a:cs typeface="Tahoma"/>
                        </a:rPr>
                        <a:t>сформированы</a:t>
                      </a:r>
                      <a:r>
                        <a:rPr sz="10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предпрофессиональные </a:t>
                      </a:r>
                      <a:r>
                        <a:rPr sz="1000" b="1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классы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на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основе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профильного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обучения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65430" indent="-16319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266065" algn="l"/>
                        </a:tabLst>
                      </a:pPr>
                      <a:r>
                        <a:rPr sz="1000" b="1" spc="35" dirty="0">
                          <a:latin typeface="Tahoma"/>
                          <a:cs typeface="Tahoma"/>
                        </a:rPr>
                        <a:t>формирование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учебных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планов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65430" marR="93980" indent="-162560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266065" algn="l"/>
                        </a:tabLst>
                      </a:pPr>
                      <a:r>
                        <a:rPr sz="1000" b="1" spc="25" dirty="0">
                          <a:latin typeface="Tahoma"/>
                          <a:cs typeface="Tahoma"/>
                        </a:rPr>
                        <a:t>заключение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соглашений </a:t>
                      </a:r>
                      <a:r>
                        <a:rPr sz="1000" b="1" spc="55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000" b="1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формирование</a:t>
                      </a:r>
                      <a:r>
                        <a:rPr sz="1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планов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Профминимума</a:t>
                      </a:r>
                      <a:r>
                        <a:rPr sz="1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60" dirty="0">
                          <a:latin typeface="Tahoma"/>
                          <a:cs typeface="Tahoma"/>
                        </a:rPr>
                        <a:t>с </a:t>
                      </a:r>
                      <a:r>
                        <a:rPr sz="1000" b="1" spc="-2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ПОО,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ВУЗ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работодателями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352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dirty="0">
                          <a:latin typeface="Tahoma"/>
                          <a:cs typeface="Tahoma"/>
                        </a:rPr>
                        <a:t>заме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ти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ли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дире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оров  </a:t>
                      </a:r>
                      <a:r>
                        <a:rPr sz="1000" b="1" spc="70" dirty="0">
                          <a:latin typeface="Tahoma"/>
                          <a:cs typeface="Tahoma"/>
                        </a:rPr>
                        <a:t>ОО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02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spc="35" dirty="0">
                          <a:latin typeface="Tahoma"/>
                          <a:cs typeface="Tahoma"/>
                        </a:rPr>
                        <a:t>Урочная</a:t>
                      </a:r>
                      <a:r>
                        <a:rPr sz="13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40" dirty="0">
                          <a:latin typeface="Tahoma"/>
                          <a:cs typeface="Tahoma"/>
                        </a:rPr>
                        <a:t>деятельность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35" dirty="0">
                          <a:latin typeface="Tahoma"/>
                          <a:cs typeface="Tahoma"/>
                        </a:rPr>
                        <a:t>профориентационный</a:t>
                      </a:r>
                      <a:r>
                        <a:rPr sz="1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компонент</a:t>
                      </a:r>
                      <a:r>
                        <a:rPr sz="1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встроен </a:t>
                      </a:r>
                      <a:r>
                        <a:rPr sz="1000" b="1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1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учебные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занятия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571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35" dirty="0">
                          <a:latin typeface="Tahoma"/>
                          <a:cs typeface="Tahoma"/>
                        </a:rPr>
                        <a:t>заместители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 директоров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ОО,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п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да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оги-пр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дм</a:t>
                      </a:r>
                      <a:r>
                        <a:rPr sz="1000" b="1" spc="-2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тники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44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03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spc="45" dirty="0">
                          <a:latin typeface="Tahoma"/>
                          <a:cs typeface="Tahoma"/>
                        </a:rPr>
                        <a:t>Внеурочная</a:t>
                      </a:r>
                      <a:r>
                        <a:rPr sz="13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40" dirty="0">
                          <a:latin typeface="Tahoma"/>
                          <a:cs typeface="Tahoma"/>
                        </a:rPr>
                        <a:t>деятельность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4013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21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да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ал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зация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еро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сийский 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уроков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профориентации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(октябрь),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 marR="104139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23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да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к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аждый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1000" b="1" spc="-2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тверг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ч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б</a:t>
                      </a:r>
                      <a:r>
                        <a:rPr sz="1000" b="1" spc="-4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000" b="1" spc="-2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т 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посвящен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профориентации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1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рамках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курса </a:t>
                      </a:r>
                      <a:r>
                        <a:rPr sz="1000" b="1" spc="-2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“Россия-мои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горизонты” </a:t>
                      </a:r>
                      <a:r>
                        <a:rPr sz="1000" b="1" spc="-20" dirty="0">
                          <a:latin typeface="Tahoma"/>
                          <a:cs typeface="Tahoma"/>
                        </a:rPr>
                        <a:t>(с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учетом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 регионального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компонента)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9177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35" dirty="0">
                          <a:latin typeface="Tahoma"/>
                          <a:cs typeface="Tahoma"/>
                        </a:rPr>
                        <a:t>заместители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 директоров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ОО,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классные</a:t>
                      </a:r>
                      <a:r>
                        <a:rPr sz="10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руководители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793" y="309907"/>
            <a:ext cx="69621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Реализация</a:t>
            </a:r>
            <a:r>
              <a:rPr spc="-105" dirty="0"/>
              <a:t> </a:t>
            </a:r>
            <a:r>
              <a:rPr spc="10" dirty="0"/>
              <a:t>Единой</a:t>
            </a:r>
            <a:r>
              <a:rPr spc="-105" dirty="0"/>
              <a:t> </a:t>
            </a:r>
            <a:r>
              <a:rPr spc="5" dirty="0"/>
              <a:t>модели</a:t>
            </a:r>
            <a:r>
              <a:rPr spc="-105" dirty="0"/>
              <a:t> </a:t>
            </a:r>
            <a:r>
              <a:rPr spc="-20" dirty="0"/>
              <a:t>профориентации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4062" y="814337"/>
          <a:ext cx="8319770" cy="4023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0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57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19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61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№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2EB1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Направления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2EB1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Мероприятия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2EB1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Ответственные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2EB17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7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65" dirty="0">
                          <a:latin typeface="Tahoma"/>
                          <a:cs typeface="Tahoma"/>
                        </a:rPr>
                        <a:t>04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6766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spc="30" dirty="0">
                          <a:latin typeface="Tahoma"/>
                          <a:cs typeface="Tahoma"/>
                        </a:rPr>
                        <a:t>Практико- </a:t>
                      </a:r>
                      <a:r>
                        <a:rPr sz="1300" b="1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dirty="0">
                          <a:latin typeface="Tahoma"/>
                          <a:cs typeface="Tahoma"/>
                        </a:rPr>
                        <a:t>ориентированный  </a:t>
                      </a:r>
                      <a:r>
                        <a:rPr sz="1300" b="1" spc="35" dirty="0">
                          <a:latin typeface="Tahoma"/>
                          <a:cs typeface="Tahoma"/>
                        </a:rPr>
                        <a:t>модуль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3906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35" dirty="0">
                          <a:latin typeface="Tahoma"/>
                          <a:cs typeface="Tahoma"/>
                        </a:rPr>
                        <a:t>Профессиональные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пробы,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Проектная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деятельность,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5" dirty="0">
                          <a:latin typeface="Tahoma"/>
                          <a:cs typeface="Tahoma"/>
                        </a:rPr>
                        <a:t>Экскурсии</a:t>
                      </a:r>
                      <a:r>
                        <a:rPr sz="1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(ВО,</a:t>
                      </a:r>
                      <a:r>
                        <a:rPr sz="1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СПО,</a:t>
                      </a:r>
                      <a:r>
                        <a:rPr sz="1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15" dirty="0">
                          <a:latin typeface="Tahoma"/>
                          <a:cs typeface="Tahoma"/>
                        </a:rPr>
                        <a:t>работодатели) </a:t>
                      </a:r>
                      <a:r>
                        <a:rPr sz="1000" b="1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Чемпионаты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профмастерства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85725" marR="606425">
                        <a:lnSpc>
                          <a:spcPct val="100000"/>
                        </a:lnSpc>
                      </a:pPr>
                      <a:r>
                        <a:rPr sz="1000" b="1" spc="30" dirty="0">
                          <a:latin typeface="Tahoma"/>
                          <a:cs typeface="Tahoma"/>
                        </a:rPr>
                        <a:t>Региональные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профориентационные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проекты </a:t>
                      </a:r>
                      <a:r>
                        <a:rPr sz="1000" b="1" spc="-2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Выставка-практикум</a:t>
                      </a:r>
                      <a:r>
                        <a:rPr sz="1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“Лаборатория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будущего”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5797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35" dirty="0">
                          <a:latin typeface="Tahoma"/>
                          <a:cs typeface="Tahoma"/>
                        </a:rPr>
                        <a:t>заместители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дире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оров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ОО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05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1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5124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spc="-10" dirty="0">
                          <a:latin typeface="Tahoma"/>
                          <a:cs typeface="Tahoma"/>
                        </a:rPr>
                        <a:t>Д</a:t>
                      </a:r>
                      <a:r>
                        <a:rPr sz="1300" b="1" dirty="0">
                          <a:latin typeface="Tahoma"/>
                          <a:cs typeface="Tahoma"/>
                        </a:rPr>
                        <a:t>оп</a:t>
                      </a:r>
                      <a:r>
                        <a:rPr sz="1300" b="1" spc="-1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b="1" dirty="0">
                          <a:latin typeface="Tahoma"/>
                          <a:cs typeface="Tahoma"/>
                        </a:rPr>
                        <a:t>лни</a:t>
                      </a:r>
                      <a:r>
                        <a:rPr sz="1300" b="1" spc="-3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300" b="1" dirty="0">
                          <a:latin typeface="Tahoma"/>
                          <a:cs typeface="Tahoma"/>
                        </a:rPr>
                        <a:t>льное  </a:t>
                      </a:r>
                      <a:r>
                        <a:rPr sz="1300" b="1" spc="40" dirty="0">
                          <a:latin typeface="Tahoma"/>
                          <a:cs typeface="Tahoma"/>
                        </a:rPr>
                        <a:t>образование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25" dirty="0">
                          <a:latin typeface="Tahoma"/>
                          <a:cs typeface="Tahoma"/>
                        </a:rPr>
                        <a:t>Навигаторы</a:t>
                      </a:r>
                      <a:r>
                        <a:rPr sz="10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дополнительного</a:t>
                      </a:r>
                      <a:r>
                        <a:rPr sz="1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образования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4298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30" dirty="0">
                          <a:latin typeface="Tahoma"/>
                          <a:cs typeface="Tahoma"/>
                        </a:rPr>
                        <a:t>Педагоги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доп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лни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льно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г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о 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образования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25" dirty="0">
                          <a:latin typeface="Tahoma"/>
                          <a:cs typeface="Tahoma"/>
                        </a:rPr>
                        <a:t>06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717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dirty="0">
                          <a:latin typeface="Tahoma"/>
                          <a:cs typeface="Tahoma"/>
                        </a:rPr>
                        <a:t>Профе</a:t>
                      </a:r>
                      <a:r>
                        <a:rPr sz="1300" b="1" spc="-1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300" b="1" dirty="0">
                          <a:latin typeface="Tahoma"/>
                          <a:cs typeface="Tahoma"/>
                        </a:rPr>
                        <a:t>сиональное  </a:t>
                      </a:r>
                      <a:r>
                        <a:rPr sz="1300" b="1" spc="50" dirty="0">
                          <a:latin typeface="Tahoma"/>
                          <a:cs typeface="Tahoma"/>
                        </a:rPr>
                        <a:t>обучение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155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25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базе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60" dirty="0">
                          <a:latin typeface="Tahoma"/>
                          <a:cs typeface="Tahoma"/>
                        </a:rPr>
                        <a:t>ПОО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65" dirty="0">
                          <a:latin typeface="Tahoma"/>
                          <a:cs typeface="Tahoma"/>
                        </a:rPr>
                        <a:t>ВО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будут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организованы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программы </a:t>
                      </a:r>
                      <a:r>
                        <a:rPr sz="1000" b="1" spc="-2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профессионального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обучения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505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35" dirty="0">
                          <a:latin typeface="Tahoma"/>
                          <a:cs typeface="Tahoma"/>
                        </a:rPr>
                        <a:t>заместители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 директоров</a:t>
                      </a:r>
                      <a:r>
                        <a:rPr sz="10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60" dirty="0">
                          <a:latin typeface="Tahoma"/>
                          <a:cs typeface="Tahoma"/>
                        </a:rPr>
                        <a:t>ПОО</a:t>
                      </a:r>
                      <a:r>
                        <a:rPr sz="10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5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000" b="1" spc="-2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65" dirty="0">
                          <a:latin typeface="Tahoma"/>
                          <a:cs typeface="Tahoma"/>
                        </a:rPr>
                        <a:t>ВО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96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15" dirty="0">
                          <a:latin typeface="Tahoma"/>
                          <a:cs typeface="Tahoma"/>
                        </a:rPr>
                        <a:t>07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778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spc="55" dirty="0">
                          <a:latin typeface="Tahoma"/>
                          <a:cs typeface="Tahoma"/>
                        </a:rPr>
                        <a:t>Взаимодействие</a:t>
                      </a:r>
                      <a:r>
                        <a:rPr sz="1300" b="1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80" dirty="0">
                          <a:latin typeface="Tahoma"/>
                          <a:cs typeface="Tahoma"/>
                        </a:rPr>
                        <a:t>с </a:t>
                      </a:r>
                      <a:r>
                        <a:rPr sz="1300" b="1" spc="-3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45" dirty="0">
                          <a:latin typeface="Tahoma"/>
                          <a:cs typeface="Tahoma"/>
                        </a:rPr>
                        <a:t>родителями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896619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50" dirty="0">
                          <a:latin typeface="Tahoma"/>
                          <a:cs typeface="Tahoma"/>
                        </a:rPr>
                        <a:t>Всероссийские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родительские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собрания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 Республиканские</a:t>
                      </a:r>
                      <a:r>
                        <a:rPr sz="1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родительские</a:t>
                      </a:r>
                      <a:r>
                        <a:rPr sz="1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собрания </a:t>
                      </a:r>
                      <a:r>
                        <a:rPr sz="1000" b="1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Школьные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родительские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собрания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 marR="1360170">
                        <a:lnSpc>
                          <a:spcPct val="100000"/>
                        </a:lnSpc>
                      </a:pPr>
                      <a:r>
                        <a:rPr sz="1000" b="1" spc="35" dirty="0">
                          <a:latin typeface="Tahoma"/>
                          <a:cs typeface="Tahoma"/>
                        </a:rPr>
                        <a:t>Организация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5" dirty="0">
                          <a:latin typeface="Tahoma"/>
                          <a:cs typeface="Tahoma"/>
                        </a:rPr>
                        <a:t>Дни</a:t>
                      </a:r>
                      <a:r>
                        <a:rPr sz="10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открытых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5" dirty="0">
                          <a:latin typeface="Tahoma"/>
                          <a:cs typeface="Tahoma"/>
                        </a:rPr>
                        <a:t>дверей </a:t>
                      </a:r>
                      <a:r>
                        <a:rPr sz="1000" b="1" spc="-2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5" dirty="0">
                          <a:latin typeface="Tahoma"/>
                          <a:cs typeface="Tahoma"/>
                        </a:rPr>
                        <a:t>Экскурсии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1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65" dirty="0">
                          <a:latin typeface="Tahoma"/>
                          <a:cs typeface="Tahoma"/>
                        </a:rPr>
                        <a:t>ВО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60" dirty="0">
                          <a:latin typeface="Tahoma"/>
                          <a:cs typeface="Tahoma"/>
                        </a:rPr>
                        <a:t>ПОО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b="1" spc="45" dirty="0">
                          <a:latin typeface="Tahoma"/>
                          <a:cs typeface="Tahoma"/>
                        </a:rPr>
                        <a:t>Встречи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6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представителями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5" dirty="0">
                          <a:latin typeface="Tahoma"/>
                          <a:cs typeface="Tahoma"/>
                        </a:rPr>
                        <a:t>предприятий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5797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35" dirty="0">
                          <a:latin typeface="Tahoma"/>
                          <a:cs typeface="Tahoma"/>
                        </a:rPr>
                        <a:t>заместители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дире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000" b="1" spc="-2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оров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ОО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097" y="817504"/>
            <a:ext cx="8626284" cy="39357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0609" y="309907"/>
            <a:ext cx="36264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Уровни</a:t>
            </a:r>
            <a:r>
              <a:rPr spc="-120" dirty="0"/>
              <a:t> </a:t>
            </a:r>
            <a:r>
              <a:rPr spc="-25" dirty="0"/>
              <a:t>Профминимума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150" y="1257250"/>
            <a:ext cx="2032014" cy="29166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52172" y="1251364"/>
            <a:ext cx="6758940" cy="3081020"/>
            <a:chOff x="2252172" y="1251364"/>
            <a:chExt cx="6758940" cy="30810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9678" y="1251379"/>
              <a:ext cx="3341296" cy="2916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2172" y="1251364"/>
              <a:ext cx="3590539" cy="30808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1240" y="309907"/>
            <a:ext cx="41656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Распределение</a:t>
            </a:r>
            <a:r>
              <a:rPr spc="-125" dirty="0"/>
              <a:t> </a:t>
            </a:r>
            <a:r>
              <a:rPr spc="-50" dirty="0"/>
              <a:t>по</a:t>
            </a:r>
            <a:r>
              <a:rPr spc="-120" dirty="0"/>
              <a:t> </a:t>
            </a:r>
            <a:r>
              <a:rPr spc="-15" dirty="0"/>
              <a:t>классам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749" y="786049"/>
            <a:ext cx="2934335" cy="2144395"/>
          </a:xfrm>
          <a:prstGeom prst="rect">
            <a:avLst/>
          </a:prstGeom>
          <a:solidFill>
            <a:srgbClr val="2EB172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 marR="408305">
              <a:lnSpc>
                <a:spcPct val="100000"/>
              </a:lnSpc>
              <a:spcBef>
                <a:spcPts val="620"/>
              </a:spcBef>
            </a:pPr>
            <a:r>
              <a:rPr sz="1400" b="1" spc="50" dirty="0">
                <a:solidFill>
                  <a:srgbClr val="FFFFFF"/>
                </a:solidFill>
                <a:latin typeface="Tahoma"/>
                <a:cs typeface="Tahoma"/>
              </a:rPr>
              <a:t>Предпрофессиональные 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ahoma"/>
                <a:cs typeface="Tahoma"/>
              </a:rPr>
              <a:t>классы</a:t>
            </a:r>
            <a:endParaRPr sz="1400">
              <a:latin typeface="Tahoma"/>
              <a:cs typeface="Tahoma"/>
            </a:endParaRPr>
          </a:p>
          <a:p>
            <a:pPr marL="371475" marR="610870" indent="-258445">
              <a:lnSpc>
                <a:spcPct val="100000"/>
              </a:lnSpc>
              <a:spcBef>
                <a:spcPts val="15"/>
              </a:spcBef>
              <a:buFont typeface="Arial MT"/>
              <a:buChar char="-"/>
              <a:tabLst>
                <a:tab pos="370840" algn="l"/>
                <a:tab pos="371475" algn="l"/>
              </a:tabLst>
            </a:pP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педагогические</a:t>
            </a:r>
            <a:r>
              <a:rPr sz="10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ahoma"/>
                <a:cs typeface="Tahoma"/>
              </a:rPr>
              <a:t>(психолого- </a:t>
            </a:r>
            <a:r>
              <a:rPr sz="10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педагогические)</a:t>
            </a:r>
            <a:r>
              <a:rPr sz="1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классы</a:t>
            </a:r>
            <a:endParaRPr sz="1000">
              <a:latin typeface="Tahoma"/>
              <a:cs typeface="Tahoma"/>
            </a:endParaRPr>
          </a:p>
          <a:p>
            <a:pPr marL="371475" indent="-258445">
              <a:lnSpc>
                <a:spcPct val="100000"/>
              </a:lnSpc>
              <a:buFont typeface="Arial MT"/>
              <a:buChar char="-"/>
              <a:tabLst>
                <a:tab pos="370840" algn="l"/>
                <a:tab pos="371475" algn="l"/>
              </a:tabLst>
            </a:pPr>
            <a:r>
              <a:rPr sz="1000" b="1" spc="-20" dirty="0">
                <a:solidFill>
                  <a:srgbClr val="FFFFFF"/>
                </a:solidFill>
                <a:latin typeface="Tahoma"/>
                <a:cs typeface="Tahoma"/>
              </a:rPr>
              <a:t>IT-классы</a:t>
            </a:r>
            <a:endParaRPr sz="1000">
              <a:latin typeface="Tahoma"/>
              <a:cs typeface="Tahoma"/>
            </a:endParaRPr>
          </a:p>
          <a:p>
            <a:pPr marL="371475" indent="-258445">
              <a:lnSpc>
                <a:spcPct val="100000"/>
              </a:lnSpc>
              <a:buFont typeface="Arial MT"/>
              <a:buChar char="-"/>
              <a:tabLst>
                <a:tab pos="370840" algn="l"/>
                <a:tab pos="371475" algn="l"/>
              </a:tabLst>
            </a:pP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агроклассы</a:t>
            </a:r>
            <a:endParaRPr sz="1000">
              <a:latin typeface="Tahoma"/>
              <a:cs typeface="Tahoma"/>
            </a:endParaRPr>
          </a:p>
          <a:p>
            <a:pPr marL="371475" indent="-258445">
              <a:lnSpc>
                <a:spcPct val="100000"/>
              </a:lnSpc>
              <a:buFont typeface="Arial MT"/>
              <a:buChar char="-"/>
              <a:tabLst>
                <a:tab pos="370840" algn="l"/>
                <a:tab pos="371475" algn="l"/>
              </a:tabLst>
            </a:pP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кадетские</a:t>
            </a:r>
            <a:r>
              <a:rPr sz="10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классы</a:t>
            </a:r>
            <a:endParaRPr sz="1000">
              <a:latin typeface="Tahoma"/>
              <a:cs typeface="Tahoma"/>
            </a:endParaRPr>
          </a:p>
          <a:p>
            <a:pPr marL="371475" marR="105410" indent="-258445">
              <a:lnSpc>
                <a:spcPct val="100000"/>
              </a:lnSpc>
              <a:buFont typeface="Arial MT"/>
              <a:buChar char="-"/>
              <a:tabLst>
                <a:tab pos="370840" algn="l"/>
                <a:tab pos="371475" algn="l"/>
              </a:tabLst>
            </a:pP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инженерные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классы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 авиастроительной</a:t>
            </a:r>
            <a:r>
              <a:rPr sz="10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направленности</a:t>
            </a:r>
            <a:endParaRPr sz="1000">
              <a:latin typeface="Tahoma"/>
              <a:cs typeface="Tahoma"/>
            </a:endParaRPr>
          </a:p>
          <a:p>
            <a:pPr marL="371475" indent="-262890">
              <a:lnSpc>
                <a:spcPts val="1315"/>
              </a:lnSpc>
              <a:buSzPct val="110000"/>
              <a:buFont typeface="Arial MT"/>
              <a:buChar char="-"/>
              <a:tabLst>
                <a:tab pos="370840" algn="l"/>
                <a:tab pos="371475" algn="l"/>
              </a:tabLst>
            </a:pPr>
            <a:r>
              <a:rPr sz="1000" b="1" spc="40" dirty="0">
                <a:solidFill>
                  <a:srgbClr val="FFFFFF"/>
                </a:solidFill>
                <a:latin typeface="Tahoma"/>
                <a:cs typeface="Tahoma"/>
              </a:rPr>
              <a:t>медицинские</a:t>
            </a:r>
            <a:r>
              <a:rPr sz="10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Tahoma"/>
                <a:cs typeface="Tahoma"/>
              </a:rPr>
              <a:t>классы</a:t>
            </a: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0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ahoma"/>
                <a:cs typeface="Tahoma"/>
              </a:rPr>
              <a:t>др</a:t>
            </a: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62560">
              <a:lnSpc>
                <a:spcPct val="100000"/>
              </a:lnSpc>
            </a:pPr>
            <a:r>
              <a:rPr sz="1100" b="1" spc="25" dirty="0">
                <a:solidFill>
                  <a:srgbClr val="FFFFFF"/>
                </a:solidFill>
                <a:latin typeface="Tahoma"/>
                <a:cs typeface="Tahoma"/>
              </a:rPr>
              <a:t>Важно </a:t>
            </a:r>
            <a:r>
              <a:rPr sz="11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5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1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100" b="1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дписанное</a:t>
            </a:r>
            <a:r>
              <a:rPr sz="11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100" b="1" spc="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b="1" spc="-2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100" b="1" spc="30" dirty="0">
                <a:solidFill>
                  <a:srgbClr val="FFFFFF"/>
                </a:solidFill>
                <a:latin typeface="Tahoma"/>
                <a:cs typeface="Tahoma"/>
              </a:rPr>
              <a:t>лашение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749" y="3006436"/>
            <a:ext cx="2934335" cy="1854835"/>
          </a:xfrm>
          <a:prstGeom prst="rect">
            <a:avLst/>
          </a:prstGeom>
          <a:solidFill>
            <a:srgbClr val="2EB172"/>
          </a:solidFill>
        </p:spPr>
        <p:txBody>
          <a:bodyPr vert="horz" wrap="square" lIns="0" tIns="787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sz="1400" b="1" spc="50" dirty="0">
                <a:solidFill>
                  <a:srgbClr val="FFFFFF"/>
                </a:solidFill>
                <a:latin typeface="Tahoma"/>
                <a:cs typeface="Tahoma"/>
              </a:rPr>
              <a:t>Профобучение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 marL="85725" marR="86360">
              <a:lnSpc>
                <a:spcPct val="100000"/>
              </a:lnSpc>
            </a:pP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Организации </a:t>
            </a:r>
            <a:r>
              <a:rPr sz="1100" b="1" spc="30" dirty="0">
                <a:solidFill>
                  <a:srgbClr val="FFFFFF"/>
                </a:solidFill>
                <a:latin typeface="Tahoma"/>
                <a:cs typeface="Tahoma"/>
              </a:rPr>
              <a:t>высшего </a:t>
            </a:r>
            <a:r>
              <a:rPr sz="1100" b="1" spc="6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110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профессионального </a:t>
            </a:r>
            <a:r>
              <a:rPr sz="1100" b="1" spc="30" dirty="0">
                <a:solidFill>
                  <a:srgbClr val="FFFFFF"/>
                </a:solidFill>
                <a:latin typeface="Tahoma"/>
                <a:cs typeface="Tahoma"/>
              </a:rPr>
              <a:t>образования 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Tahoma"/>
                <a:cs typeface="Tahoma"/>
              </a:rPr>
              <a:t>ежегодного </a:t>
            </a:r>
            <a:r>
              <a:rPr sz="1100" b="1" spc="20" dirty="0">
                <a:solidFill>
                  <a:srgbClr val="FFFFFF"/>
                </a:solidFill>
                <a:latin typeface="Tahoma"/>
                <a:cs typeface="Tahoma"/>
              </a:rPr>
              <a:t>предлагают </a:t>
            </a:r>
            <a:r>
              <a:rPr sz="1100" b="1" spc="40" dirty="0">
                <a:solidFill>
                  <a:srgbClr val="FFFFFF"/>
                </a:solidFill>
                <a:latin typeface="Tahoma"/>
                <a:cs typeface="Tahoma"/>
              </a:rPr>
              <a:t>ряд </a:t>
            </a: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 программ 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профессионального </a:t>
            </a:r>
            <a:r>
              <a:rPr sz="11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FFFFFF"/>
                </a:solidFill>
                <a:latin typeface="Tahoma"/>
                <a:cs typeface="Tahoma"/>
              </a:rPr>
              <a:t>обучения, где </a:t>
            </a:r>
            <a:r>
              <a:rPr sz="1100" b="1" spc="30" dirty="0">
                <a:solidFill>
                  <a:srgbClr val="FFFFFF"/>
                </a:solidFill>
                <a:latin typeface="Tahoma"/>
                <a:cs typeface="Tahoma"/>
              </a:rPr>
              <a:t>каждый 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школьник </a:t>
            </a:r>
            <a:r>
              <a:rPr sz="1100" b="1" spc="6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110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родитель</a:t>
            </a:r>
            <a:r>
              <a:rPr sz="1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FFFFFF"/>
                </a:solidFill>
                <a:latin typeface="Tahoma"/>
                <a:cs typeface="Tahoma"/>
              </a:rPr>
              <a:t>может</a:t>
            </a:r>
            <a:r>
              <a:rPr sz="11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записаться</a:t>
            </a:r>
            <a:r>
              <a:rPr sz="1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1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свое </a:t>
            </a:r>
            <a:r>
              <a:rPr sz="1100" b="1" spc="-3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45" dirty="0">
                <a:solidFill>
                  <a:srgbClr val="FFFFFF"/>
                </a:solidFill>
                <a:latin typeface="Tahoma"/>
                <a:cs typeface="Tahoma"/>
              </a:rPr>
              <a:t>усмотрение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90454" y="839550"/>
            <a:ext cx="5684520" cy="4022090"/>
          </a:xfrm>
          <a:custGeom>
            <a:avLst/>
            <a:gdLst/>
            <a:ahLst/>
            <a:cxnLst/>
            <a:rect l="l" t="t" r="r" b="b"/>
            <a:pathLst>
              <a:path w="5684520" h="4022090">
                <a:moveTo>
                  <a:pt x="5683969" y="4021499"/>
                </a:moveTo>
                <a:lnTo>
                  <a:pt x="0" y="4021499"/>
                </a:lnTo>
                <a:lnTo>
                  <a:pt x="0" y="0"/>
                </a:lnTo>
                <a:lnTo>
                  <a:pt x="5683969" y="0"/>
                </a:lnTo>
                <a:lnTo>
                  <a:pt x="5683969" y="4021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63480" y="900383"/>
            <a:ext cx="5252085" cy="91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5" dirty="0">
                <a:latin typeface="Tahoma"/>
                <a:cs typeface="Tahoma"/>
              </a:rPr>
              <a:t>Билет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30" dirty="0">
                <a:latin typeface="Tahoma"/>
                <a:cs typeface="Tahoma"/>
              </a:rPr>
              <a:t>в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85" dirty="0">
                <a:latin typeface="Tahoma"/>
                <a:cs typeface="Tahoma"/>
              </a:rPr>
              <a:t>будущее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245"/>
              </a:spcBef>
            </a:pPr>
            <a:r>
              <a:rPr sz="1200" b="1" spc="70" dirty="0">
                <a:latin typeface="Tahoma"/>
                <a:cs typeface="Tahoma"/>
              </a:rPr>
              <a:t>В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50" dirty="0">
                <a:latin typeface="Tahoma"/>
                <a:cs typeface="Tahoma"/>
              </a:rPr>
              <a:t>Регионе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данный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проект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реализуется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75" dirty="0">
                <a:latin typeface="Tahoma"/>
                <a:cs typeface="Tahoma"/>
              </a:rPr>
              <a:t>с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2020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года.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На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данный </a:t>
            </a:r>
            <a:r>
              <a:rPr sz="1200" b="1" spc="-335" dirty="0">
                <a:latin typeface="Tahoma"/>
                <a:cs typeface="Tahoma"/>
              </a:rPr>
              <a:t> </a:t>
            </a:r>
            <a:r>
              <a:rPr sz="1200" b="1" spc="50" dirty="0">
                <a:latin typeface="Tahoma"/>
                <a:cs typeface="Tahoma"/>
              </a:rPr>
              <a:t>момент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15" dirty="0">
                <a:latin typeface="Tahoma"/>
                <a:cs typeface="Tahoma"/>
              </a:rPr>
              <a:t>в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проекте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принимает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участие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более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15" dirty="0">
                <a:latin typeface="Tahoma"/>
                <a:cs typeface="Tahoma"/>
              </a:rPr>
              <a:t>700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школ.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3480" y="1973278"/>
            <a:ext cx="431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70" dirty="0">
                <a:latin typeface="Tahoma"/>
                <a:cs typeface="Tahoma"/>
              </a:rPr>
              <a:t>В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30" dirty="0">
                <a:latin typeface="Tahoma"/>
                <a:cs typeface="Tahoma"/>
              </a:rPr>
              <a:t>2023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году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проектом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будут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20" dirty="0">
                <a:latin typeface="Tahoma"/>
                <a:cs typeface="Tahoma"/>
              </a:rPr>
              <a:t>охвачены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более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30" dirty="0">
                <a:latin typeface="Tahoma"/>
                <a:cs typeface="Tahoma"/>
              </a:rPr>
              <a:t>36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50" dirty="0">
                <a:latin typeface="Tahoma"/>
                <a:cs typeface="Tahoma"/>
              </a:rPr>
              <a:t>000 </a:t>
            </a:r>
            <a:r>
              <a:rPr sz="1200" b="1" spc="-335" dirty="0">
                <a:latin typeface="Tahoma"/>
                <a:cs typeface="Tahoma"/>
              </a:rPr>
              <a:t> </a:t>
            </a:r>
            <a:r>
              <a:rPr sz="1200" b="1" spc="15" dirty="0">
                <a:latin typeface="Tahoma"/>
                <a:cs typeface="Tahoma"/>
              </a:rPr>
              <a:t>обучающихся.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9556" y="2521918"/>
            <a:ext cx="426593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latin typeface="Tahoma"/>
                <a:cs typeface="Tahoma"/>
              </a:rPr>
              <a:t>Направления</a:t>
            </a:r>
            <a:endParaRPr sz="1200">
              <a:latin typeface="Tahoma"/>
              <a:cs typeface="Tahoma"/>
            </a:endParaRPr>
          </a:p>
          <a:p>
            <a:pPr marL="197485" indent="-185420">
              <a:lnSpc>
                <a:spcPct val="100000"/>
              </a:lnSpc>
              <a:buSzPct val="91666"/>
              <a:buFont typeface="Segoe UI Symbol"/>
              <a:buChar char="□"/>
              <a:tabLst>
                <a:tab pos="198120" algn="l"/>
              </a:tabLst>
            </a:pPr>
            <a:r>
              <a:rPr sz="1200" b="1" spc="30" dirty="0">
                <a:latin typeface="Tahoma"/>
                <a:cs typeface="Tahoma"/>
              </a:rPr>
              <a:t>Выставка-практикум</a:t>
            </a:r>
            <a:r>
              <a:rPr sz="1200" b="1" spc="-35" dirty="0">
                <a:latin typeface="Tahoma"/>
                <a:cs typeface="Tahoma"/>
              </a:rPr>
              <a:t> </a:t>
            </a:r>
            <a:r>
              <a:rPr sz="1200" b="1" spc="20" dirty="0">
                <a:latin typeface="Tahoma"/>
                <a:cs typeface="Tahoma"/>
              </a:rPr>
              <a:t>«Лаборатория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будущего»</a:t>
            </a:r>
            <a:endParaRPr sz="1200">
              <a:latin typeface="Tahoma"/>
              <a:cs typeface="Tahoma"/>
            </a:endParaRPr>
          </a:p>
          <a:p>
            <a:pPr marL="197485" marR="5080" indent="-185420">
              <a:lnSpc>
                <a:spcPct val="100000"/>
              </a:lnSpc>
              <a:buSzPct val="91666"/>
              <a:buFont typeface="Segoe UI Symbol"/>
              <a:buChar char="□"/>
              <a:tabLst>
                <a:tab pos="198120" algn="l"/>
              </a:tabLst>
            </a:pPr>
            <a:r>
              <a:rPr sz="1200" b="1" spc="40" dirty="0">
                <a:latin typeface="Tahoma"/>
                <a:cs typeface="Tahoma"/>
              </a:rPr>
              <a:t>Профессиональные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пробы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30" dirty="0">
                <a:latin typeface="Tahoma"/>
                <a:cs typeface="Tahoma"/>
              </a:rPr>
              <a:t>на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базе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35" dirty="0">
                <a:latin typeface="Tahoma"/>
                <a:cs typeface="Tahoma"/>
              </a:rPr>
              <a:t>колледжей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65" dirty="0">
                <a:latin typeface="Tahoma"/>
                <a:cs typeface="Tahoma"/>
              </a:rPr>
              <a:t>и </a:t>
            </a:r>
            <a:r>
              <a:rPr sz="1200" b="1" spc="-335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университетов</a:t>
            </a:r>
            <a:endParaRPr sz="1200">
              <a:latin typeface="Tahoma"/>
              <a:cs typeface="Tahoma"/>
            </a:endParaRPr>
          </a:p>
          <a:p>
            <a:pPr marL="197485" indent="-185420">
              <a:lnSpc>
                <a:spcPct val="100000"/>
              </a:lnSpc>
              <a:buSzPct val="91666"/>
              <a:buFont typeface="Segoe UI Symbol"/>
              <a:buChar char="□"/>
              <a:tabLst>
                <a:tab pos="198120" algn="l"/>
              </a:tabLst>
            </a:pPr>
            <a:r>
              <a:rPr sz="1200" b="1" spc="65" dirty="0">
                <a:latin typeface="Tahoma"/>
                <a:cs typeface="Tahoma"/>
              </a:rPr>
              <a:t>Всероссийские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профориентационные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55" dirty="0">
                <a:latin typeface="Tahoma"/>
                <a:cs typeface="Tahoma"/>
              </a:rPr>
              <a:t>уроки</a:t>
            </a:r>
            <a:endParaRPr sz="1200">
              <a:latin typeface="Tahoma"/>
              <a:cs typeface="Tahoma"/>
            </a:endParaRPr>
          </a:p>
          <a:p>
            <a:pPr marL="197485" indent="-185420">
              <a:lnSpc>
                <a:spcPct val="100000"/>
              </a:lnSpc>
              <a:buSzPct val="91666"/>
              <a:buFont typeface="Segoe UI Symbol"/>
              <a:buChar char="□"/>
              <a:tabLst>
                <a:tab pos="198120" algn="l"/>
              </a:tabLst>
            </a:pPr>
            <a:r>
              <a:rPr sz="1200" b="1" spc="40" dirty="0">
                <a:latin typeface="Tahoma"/>
                <a:cs typeface="Tahoma"/>
              </a:rPr>
              <a:t>Фестиваль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50" dirty="0">
                <a:latin typeface="Tahoma"/>
                <a:cs typeface="Tahoma"/>
              </a:rPr>
              <a:t>профессий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5" dirty="0">
                <a:latin typeface="Tahoma"/>
                <a:cs typeface="Tahoma"/>
              </a:rPr>
              <a:t>«Билет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15" dirty="0">
                <a:latin typeface="Tahoma"/>
                <a:cs typeface="Tahoma"/>
              </a:rPr>
              <a:t>в</a:t>
            </a:r>
            <a:r>
              <a:rPr sz="1200" b="1" spc="-25" dirty="0">
                <a:latin typeface="Tahoma"/>
                <a:cs typeface="Tahoma"/>
              </a:rPr>
              <a:t> </a:t>
            </a:r>
            <a:r>
              <a:rPr sz="1200" b="1" spc="15" dirty="0">
                <a:latin typeface="Tahoma"/>
                <a:cs typeface="Tahoma"/>
              </a:rPr>
              <a:t>будущее»</a:t>
            </a:r>
            <a:endParaRPr sz="1200">
              <a:latin typeface="Tahoma"/>
              <a:cs typeface="Tahoma"/>
            </a:endParaRPr>
          </a:p>
          <a:p>
            <a:pPr marL="197485" indent="-185420">
              <a:lnSpc>
                <a:spcPct val="100000"/>
              </a:lnSpc>
              <a:buSzPct val="91666"/>
              <a:buFont typeface="Segoe UI Symbol"/>
              <a:buChar char="□"/>
              <a:tabLst>
                <a:tab pos="198120" algn="l"/>
              </a:tabLst>
            </a:pPr>
            <a:r>
              <a:rPr sz="1200" b="1" spc="45" dirty="0">
                <a:latin typeface="Tahoma"/>
                <a:cs typeface="Tahoma"/>
              </a:rPr>
              <a:t>Диагностики</a:t>
            </a:r>
            <a:endParaRPr sz="1200">
              <a:latin typeface="Tahoma"/>
              <a:cs typeface="Tahoma"/>
            </a:endParaRPr>
          </a:p>
          <a:p>
            <a:pPr marL="197485" indent="-185420">
              <a:lnSpc>
                <a:spcPct val="100000"/>
              </a:lnSpc>
              <a:buSzPct val="91666"/>
              <a:buFont typeface="Segoe UI Symbol"/>
              <a:buChar char="□"/>
              <a:tabLst>
                <a:tab pos="198120" algn="l"/>
              </a:tabLst>
            </a:pPr>
            <a:r>
              <a:rPr sz="1200" b="1" u="heavy" spc="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Работа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с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педагогами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200" b="1" u="heavy" spc="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(зональные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200" b="1" u="heavy" spc="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собрания)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3477" y="4167837"/>
            <a:ext cx="5598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40" dirty="0">
                <a:latin typeface="Segoe UI Symbol"/>
                <a:cs typeface="Segoe UI Symbol"/>
              </a:rPr>
              <a:t>✔</a:t>
            </a:r>
            <a:r>
              <a:rPr sz="1100" spc="500" dirty="0">
                <a:latin typeface="Segoe UI Symbol"/>
                <a:cs typeface="Segoe UI Symbol"/>
              </a:rPr>
              <a:t> </a:t>
            </a:r>
            <a:r>
              <a:rPr sz="1200" b="1" spc="40" dirty="0">
                <a:latin typeface="Tahoma"/>
                <a:cs typeface="Tahoma"/>
              </a:rPr>
              <a:t>Совещание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по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вопросам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45" dirty="0">
                <a:latin typeface="Tahoma"/>
                <a:cs typeface="Tahoma"/>
              </a:rPr>
              <a:t>организации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60" dirty="0">
                <a:latin typeface="Tahoma"/>
                <a:cs typeface="Tahoma"/>
              </a:rPr>
              <a:t>2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20" dirty="0">
                <a:latin typeface="Tahoma"/>
                <a:cs typeface="Tahoma"/>
              </a:rPr>
              <a:t>этапа</a:t>
            </a:r>
            <a:r>
              <a:rPr sz="1200" b="1" spc="-10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проекта</a:t>
            </a:r>
            <a:endParaRPr sz="1200">
              <a:latin typeface="Tahoma"/>
              <a:cs typeface="Tahoma"/>
            </a:endParaRPr>
          </a:p>
          <a:p>
            <a:pPr marL="2468880">
              <a:lnSpc>
                <a:spcPct val="100000"/>
              </a:lnSpc>
            </a:pPr>
            <a:r>
              <a:rPr sz="1200" b="1" spc="-165" dirty="0">
                <a:latin typeface="Tahoma"/>
                <a:cs typeface="Tahoma"/>
              </a:rPr>
              <a:t>–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55" dirty="0">
                <a:latin typeface="Tahoma"/>
                <a:cs typeface="Tahoma"/>
              </a:rPr>
              <a:t>по</a:t>
            </a:r>
            <a:r>
              <a:rPr sz="1200" b="1" spc="35" dirty="0">
                <a:latin typeface="Tahoma"/>
                <a:cs typeface="Tahoma"/>
              </a:rPr>
              <a:t>сле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20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10" dirty="0">
                <a:latin typeface="Tahoma"/>
                <a:cs typeface="Tahoma"/>
              </a:rPr>
              <a:t>авг</a:t>
            </a:r>
            <a:r>
              <a:rPr sz="1200" b="1" spc="25" dirty="0">
                <a:latin typeface="Tahoma"/>
                <a:cs typeface="Tahoma"/>
              </a:rPr>
              <a:t>у</a:t>
            </a:r>
            <a:r>
              <a:rPr sz="1200" b="1" spc="70" dirty="0">
                <a:latin typeface="Tahoma"/>
                <a:cs typeface="Tahoma"/>
              </a:rPr>
              <a:t>с</a:t>
            </a:r>
            <a:r>
              <a:rPr sz="1200" b="1" spc="-15" dirty="0">
                <a:latin typeface="Tahoma"/>
                <a:cs typeface="Tahoma"/>
              </a:rPr>
              <a:t>та, </a:t>
            </a:r>
            <a:r>
              <a:rPr sz="1200" b="1" spc="15" dirty="0">
                <a:latin typeface="Tahoma"/>
                <a:cs typeface="Tahoma"/>
              </a:rPr>
              <a:t>в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онлайн</a:t>
            </a:r>
            <a:r>
              <a:rPr sz="1200" b="1" spc="-15" dirty="0">
                <a:latin typeface="Tahoma"/>
                <a:cs typeface="Tahoma"/>
              </a:rPr>
              <a:t> </a:t>
            </a:r>
            <a:r>
              <a:rPr sz="1200" b="1" spc="25" dirty="0">
                <a:latin typeface="Tahoma"/>
                <a:cs typeface="Tahoma"/>
              </a:rPr>
              <a:t>форма</a:t>
            </a:r>
            <a:r>
              <a:rPr sz="1200" b="1" spc="-10" dirty="0">
                <a:latin typeface="Tahoma"/>
                <a:cs typeface="Tahoma"/>
              </a:rPr>
              <a:t>т</a:t>
            </a:r>
            <a:r>
              <a:rPr sz="1200" b="1" spc="55" dirty="0">
                <a:latin typeface="Tahoma"/>
                <a:cs typeface="Tahoma"/>
              </a:rPr>
              <a:t>е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Компоненты</a:t>
            </a:r>
            <a:r>
              <a:rPr spc="-105" dirty="0"/>
              <a:t> </a:t>
            </a:r>
            <a:r>
              <a:rPr spc="10" dirty="0"/>
              <a:t>Единой</a:t>
            </a:r>
            <a:r>
              <a:rPr spc="-100" dirty="0"/>
              <a:t> </a:t>
            </a:r>
            <a:r>
              <a:rPr spc="5" dirty="0"/>
              <a:t>модели</a:t>
            </a:r>
            <a:r>
              <a:rPr spc="-100" dirty="0"/>
              <a:t> </a:t>
            </a:r>
            <a:r>
              <a:rPr spc="-20" dirty="0"/>
              <a:t>профориентации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825" y="943720"/>
            <a:ext cx="3996054" cy="1229995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800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30"/>
              </a:spcBef>
            </a:pPr>
            <a:r>
              <a:rPr sz="1100" b="1" spc="45" dirty="0">
                <a:latin typeface="Tahoma"/>
                <a:cs typeface="Tahoma"/>
              </a:rPr>
              <a:t>курс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45" dirty="0">
                <a:latin typeface="Tahoma"/>
                <a:cs typeface="Tahoma"/>
              </a:rPr>
              <a:t>“Россия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-50" dirty="0">
                <a:latin typeface="Tahoma"/>
                <a:cs typeface="Tahoma"/>
              </a:rPr>
              <a:t>-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55" dirty="0">
                <a:latin typeface="Tahoma"/>
                <a:cs typeface="Tahoma"/>
              </a:rPr>
              <a:t>мои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30" dirty="0">
                <a:latin typeface="Tahoma"/>
                <a:cs typeface="Tahoma"/>
              </a:rPr>
              <a:t>горизонты”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ahoma"/>
              <a:cs typeface="Tahoma"/>
            </a:endParaRPr>
          </a:p>
          <a:p>
            <a:pPr marL="85725" marR="506730">
              <a:lnSpc>
                <a:spcPct val="100000"/>
              </a:lnSpc>
            </a:pPr>
            <a:r>
              <a:rPr sz="1000" b="1" spc="40" dirty="0">
                <a:latin typeface="Tahoma"/>
                <a:cs typeface="Tahoma"/>
              </a:rPr>
              <a:t>Курс </a:t>
            </a:r>
            <a:r>
              <a:rPr sz="1000" b="1" spc="25" dirty="0">
                <a:latin typeface="Tahoma"/>
                <a:cs typeface="Tahoma"/>
              </a:rPr>
              <a:t>будет </a:t>
            </a:r>
            <a:r>
              <a:rPr sz="1000" b="1" spc="30" dirty="0">
                <a:latin typeface="Tahoma"/>
                <a:cs typeface="Tahoma"/>
              </a:rPr>
              <a:t>организован </a:t>
            </a:r>
            <a:r>
              <a:rPr sz="1000" b="1" spc="10" dirty="0">
                <a:latin typeface="Tahoma"/>
                <a:cs typeface="Tahoma"/>
              </a:rPr>
              <a:t>в </a:t>
            </a:r>
            <a:r>
              <a:rPr sz="1000" b="1" spc="20" dirty="0">
                <a:latin typeface="Tahoma"/>
                <a:cs typeface="Tahoma"/>
              </a:rPr>
              <a:t>рамках </a:t>
            </a:r>
            <a:r>
              <a:rPr sz="1000" b="1" spc="35" dirty="0">
                <a:latin typeface="Tahoma"/>
                <a:cs typeface="Tahoma"/>
              </a:rPr>
              <a:t>внеурочной </a:t>
            </a:r>
            <a:r>
              <a:rPr sz="1000" b="1" spc="40" dirty="0">
                <a:latin typeface="Tahoma"/>
                <a:cs typeface="Tahoma"/>
              </a:rPr>
              <a:t> </a:t>
            </a:r>
            <a:r>
              <a:rPr sz="1000" b="1" spc="30" dirty="0">
                <a:latin typeface="Tahoma"/>
                <a:cs typeface="Tahoma"/>
              </a:rPr>
              <a:t>деятельности</a:t>
            </a:r>
            <a:r>
              <a:rPr sz="1000" b="1" spc="-15" dirty="0">
                <a:latin typeface="Tahoma"/>
                <a:cs typeface="Tahoma"/>
              </a:rPr>
              <a:t> </a:t>
            </a:r>
            <a:r>
              <a:rPr sz="1000" b="1" spc="10" dirty="0">
                <a:latin typeface="Tahoma"/>
                <a:cs typeface="Tahoma"/>
              </a:rPr>
              <a:t>в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25" dirty="0">
                <a:latin typeface="Tahoma"/>
                <a:cs typeface="Tahoma"/>
              </a:rPr>
              <a:t>обязательном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35" dirty="0">
                <a:latin typeface="Tahoma"/>
                <a:cs typeface="Tahoma"/>
              </a:rPr>
              <a:t>порядке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10" dirty="0">
                <a:latin typeface="Tahoma"/>
                <a:cs typeface="Tahoma"/>
              </a:rPr>
              <a:t>в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35" dirty="0">
                <a:latin typeface="Tahoma"/>
                <a:cs typeface="Tahoma"/>
              </a:rPr>
              <a:t>каждой </a:t>
            </a:r>
            <a:r>
              <a:rPr sz="1000" b="1" spc="-280" dirty="0">
                <a:latin typeface="Tahoma"/>
                <a:cs typeface="Tahoma"/>
              </a:rPr>
              <a:t> </a:t>
            </a:r>
            <a:r>
              <a:rPr sz="1000" b="1" spc="50" dirty="0">
                <a:latin typeface="Tahoma"/>
                <a:cs typeface="Tahoma"/>
              </a:rPr>
              <a:t>ш</a:t>
            </a:r>
            <a:r>
              <a:rPr sz="1000" b="1" spc="10" dirty="0">
                <a:latin typeface="Tahoma"/>
                <a:cs typeface="Tahoma"/>
              </a:rPr>
              <a:t>к</a:t>
            </a:r>
            <a:r>
              <a:rPr sz="1000" b="1" spc="25" dirty="0">
                <a:latin typeface="Tahoma"/>
                <a:cs typeface="Tahoma"/>
              </a:rPr>
              <a:t>о</a:t>
            </a:r>
            <a:r>
              <a:rPr sz="1000" b="1" spc="30" dirty="0">
                <a:latin typeface="Tahoma"/>
                <a:cs typeface="Tahoma"/>
              </a:rPr>
              <a:t>ле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35" dirty="0">
                <a:latin typeface="Tahoma"/>
                <a:cs typeface="Tahoma"/>
              </a:rPr>
              <a:t>по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30" dirty="0">
                <a:latin typeface="Tahoma"/>
                <a:cs typeface="Tahoma"/>
              </a:rPr>
              <a:t>ч</a:t>
            </a:r>
            <a:r>
              <a:rPr sz="1000" b="1" spc="10" dirty="0">
                <a:latin typeface="Tahoma"/>
                <a:cs typeface="Tahoma"/>
              </a:rPr>
              <a:t>е</a:t>
            </a:r>
            <a:r>
              <a:rPr sz="1000" b="1" spc="30" dirty="0">
                <a:latin typeface="Tahoma"/>
                <a:cs typeface="Tahoma"/>
              </a:rPr>
              <a:t>твергам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-95" dirty="0">
                <a:latin typeface="Tahoma"/>
                <a:cs typeface="Tahoma"/>
              </a:rPr>
              <a:t>(</a:t>
            </a:r>
            <a:r>
              <a:rPr sz="1000" b="1" spc="-245" dirty="0">
                <a:latin typeface="Tahoma"/>
                <a:cs typeface="Tahoma"/>
              </a:rPr>
              <a:t>1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30" dirty="0">
                <a:latin typeface="Tahoma"/>
                <a:cs typeface="Tahoma"/>
              </a:rPr>
              <a:t>ча</a:t>
            </a:r>
            <a:r>
              <a:rPr sz="1000" b="1" dirty="0">
                <a:latin typeface="Tahoma"/>
                <a:cs typeface="Tahoma"/>
              </a:rPr>
              <a:t>с</a:t>
            </a:r>
            <a:r>
              <a:rPr sz="1000" b="1" spc="-75" dirty="0">
                <a:latin typeface="Tahoma"/>
                <a:cs typeface="Tahoma"/>
              </a:rPr>
              <a:t>).</a:t>
            </a:r>
            <a:endParaRPr sz="1000">
              <a:latin typeface="Tahoma"/>
              <a:cs typeface="Tahoma"/>
            </a:endParaRPr>
          </a:p>
          <a:p>
            <a:pPr marL="85725" marR="656590">
              <a:lnSpc>
                <a:spcPct val="100000"/>
              </a:lnSpc>
            </a:pPr>
            <a:r>
              <a:rPr sz="1000" b="1" spc="40" dirty="0">
                <a:latin typeface="Tahoma"/>
                <a:cs typeface="Tahoma"/>
              </a:rPr>
              <a:t>Уроки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30" dirty="0">
                <a:latin typeface="Tahoma"/>
                <a:cs typeface="Tahoma"/>
              </a:rPr>
              <a:t>ведут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35" dirty="0">
                <a:latin typeface="Tahoma"/>
                <a:cs typeface="Tahoma"/>
              </a:rPr>
              <a:t>классные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30" dirty="0">
                <a:latin typeface="Tahoma"/>
                <a:cs typeface="Tahoma"/>
              </a:rPr>
              <a:t>руководители</a:t>
            </a:r>
            <a:r>
              <a:rPr sz="1000" b="1" spc="-10" dirty="0">
                <a:latin typeface="Tahoma"/>
                <a:cs typeface="Tahoma"/>
              </a:rPr>
              <a:t> </a:t>
            </a:r>
            <a:r>
              <a:rPr sz="1000" b="1" spc="55" dirty="0">
                <a:latin typeface="Tahoma"/>
                <a:cs typeface="Tahoma"/>
              </a:rPr>
              <a:t>и</a:t>
            </a:r>
            <a:r>
              <a:rPr sz="1000" b="1" spc="-5" dirty="0">
                <a:latin typeface="Tahoma"/>
                <a:cs typeface="Tahoma"/>
              </a:rPr>
              <a:t> </a:t>
            </a:r>
            <a:r>
              <a:rPr sz="1000" b="1" spc="40" dirty="0">
                <a:latin typeface="Tahoma"/>
                <a:cs typeface="Tahoma"/>
              </a:rPr>
              <a:t>другие </a:t>
            </a:r>
            <a:r>
              <a:rPr sz="1000" b="1" spc="-280" dirty="0">
                <a:latin typeface="Tahoma"/>
                <a:cs typeface="Tahoma"/>
              </a:rPr>
              <a:t> </a:t>
            </a:r>
            <a:r>
              <a:rPr sz="1000" b="1" spc="35" dirty="0">
                <a:latin typeface="Tahoma"/>
                <a:cs typeface="Tahoma"/>
              </a:rPr>
              <a:t>педагогические</a:t>
            </a:r>
            <a:r>
              <a:rPr sz="1000" b="1" spc="-15" dirty="0">
                <a:latin typeface="Tahoma"/>
                <a:cs typeface="Tahoma"/>
              </a:rPr>
              <a:t> </a:t>
            </a:r>
            <a:r>
              <a:rPr sz="1000" b="1" spc="25" dirty="0">
                <a:latin typeface="Tahoma"/>
                <a:cs typeface="Tahoma"/>
              </a:rPr>
              <a:t>работники.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84961" y="943720"/>
            <a:ext cx="4495800" cy="3952240"/>
          </a:xfrm>
          <a:custGeom>
            <a:avLst/>
            <a:gdLst/>
            <a:ahLst/>
            <a:cxnLst/>
            <a:rect l="l" t="t" r="r" b="b"/>
            <a:pathLst>
              <a:path w="4495800" h="3952240">
                <a:moveTo>
                  <a:pt x="4495210" y="3952228"/>
                </a:moveTo>
                <a:lnTo>
                  <a:pt x="0" y="3952228"/>
                </a:lnTo>
                <a:lnTo>
                  <a:pt x="0" y="0"/>
                </a:lnTo>
                <a:lnTo>
                  <a:pt x="4495210" y="0"/>
                </a:lnTo>
                <a:lnTo>
                  <a:pt x="4495210" y="3952228"/>
                </a:lnTo>
                <a:close/>
              </a:path>
            </a:pathLst>
          </a:custGeom>
          <a:solidFill>
            <a:srgbClr val="2EB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2732" y="1011157"/>
            <a:ext cx="428815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FFFFFF"/>
                </a:solidFill>
                <a:latin typeface="Tahoma"/>
                <a:cs typeface="Tahoma"/>
              </a:rPr>
              <a:t>Практико-ориентированный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Tahoma"/>
                <a:cs typeface="Tahoma"/>
              </a:rPr>
              <a:t>модуль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ahoma"/>
              <a:cs typeface="Tahoma"/>
            </a:endParaRPr>
          </a:p>
          <a:p>
            <a:pPr marL="27940" marR="397510">
              <a:lnSpc>
                <a:spcPct val="100000"/>
              </a:lnSpc>
            </a:pPr>
            <a:r>
              <a:rPr sz="1000" b="1" spc="55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000" b="1" spc="40" dirty="0">
                <a:solidFill>
                  <a:srgbClr val="FFFFFF"/>
                </a:solidFill>
                <a:latin typeface="Tahoma"/>
                <a:cs typeface="Tahoma"/>
              </a:rPr>
              <a:t>Республике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Башкортостан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существует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ряд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проектов </a:t>
            </a:r>
            <a:r>
              <a:rPr sz="10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профессионального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самоопределения,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где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школьники </a:t>
            </a:r>
            <a:r>
              <a:rPr sz="10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знакомятся</a:t>
            </a:r>
            <a:r>
              <a:rPr sz="1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6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55" dirty="0">
                <a:solidFill>
                  <a:srgbClr val="FFFFFF"/>
                </a:solidFill>
                <a:latin typeface="Tahoma"/>
                <a:cs typeface="Tahoma"/>
              </a:rPr>
              <a:t>миром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40" dirty="0">
                <a:solidFill>
                  <a:srgbClr val="FFFFFF"/>
                </a:solidFill>
                <a:latin typeface="Tahoma"/>
                <a:cs typeface="Tahoma"/>
              </a:rPr>
              <a:t>профессий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Региона.</a:t>
            </a:r>
            <a:endParaRPr sz="1000">
              <a:latin typeface="Tahoma"/>
              <a:cs typeface="Tahoma"/>
            </a:endParaRPr>
          </a:p>
          <a:p>
            <a:pPr marL="27940" marR="5080">
              <a:lnSpc>
                <a:spcPct val="100000"/>
              </a:lnSpc>
            </a:pPr>
            <a:r>
              <a:rPr sz="1000" b="1" spc="5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рамках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данных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проектов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ежегодно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организуют</a:t>
            </a:r>
            <a:r>
              <a:rPr sz="1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экскурсии, </a:t>
            </a:r>
            <a:r>
              <a:rPr sz="1000" b="1" spc="-2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профессиональные пробы </a:t>
            </a:r>
            <a:r>
              <a:rPr sz="1000" b="1" spc="55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1000" b="1" spc="50" dirty="0">
                <a:solidFill>
                  <a:srgbClr val="FFFFFF"/>
                </a:solidFill>
                <a:latin typeface="Tahoma"/>
                <a:cs typeface="Tahoma"/>
              </a:rPr>
              <a:t>дни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открытых </a:t>
            </a:r>
            <a:r>
              <a:rPr sz="1000" b="1" spc="45" dirty="0">
                <a:solidFill>
                  <a:srgbClr val="FFFFFF"/>
                </a:solidFill>
                <a:latin typeface="Tahoma"/>
                <a:cs typeface="Tahoma"/>
              </a:rPr>
              <a:t>дверей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базе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ПОО,</a:t>
            </a:r>
            <a:r>
              <a:rPr sz="1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Tahoma"/>
                <a:cs typeface="Tahoma"/>
              </a:rPr>
              <a:t>ВО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5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45" dirty="0">
                <a:solidFill>
                  <a:srgbClr val="FFFFFF"/>
                </a:solidFill>
                <a:latin typeface="Tahoma"/>
                <a:cs typeface="Tahoma"/>
              </a:rPr>
              <a:t>предприятий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ahoma"/>
              <a:cs typeface="Tahoma"/>
            </a:endParaRPr>
          </a:p>
          <a:p>
            <a:pPr marL="27940">
              <a:lnSpc>
                <a:spcPct val="100000"/>
              </a:lnSpc>
            </a:pPr>
            <a:r>
              <a:rPr sz="1600" b="1" spc="55" dirty="0">
                <a:solidFill>
                  <a:srgbClr val="FFFFFF"/>
                </a:solidFill>
                <a:latin typeface="Tahoma"/>
                <a:cs typeface="Tahoma"/>
              </a:rPr>
              <a:t>Проекты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2023-2024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году:</a:t>
            </a:r>
            <a:endParaRPr sz="1600">
              <a:latin typeface="Tahoma"/>
              <a:cs typeface="Tahoma"/>
            </a:endParaRPr>
          </a:p>
          <a:p>
            <a:pPr marL="199390" indent="-187325">
              <a:lnSpc>
                <a:spcPct val="100000"/>
              </a:lnSpc>
              <a:spcBef>
                <a:spcPts val="15"/>
              </a:spcBef>
              <a:buClr>
                <a:srgbClr val="EEEEEE"/>
              </a:buClr>
              <a:buFont typeface="Courier New"/>
              <a:buChar char="o"/>
              <a:tabLst>
                <a:tab pos="200025" algn="l"/>
              </a:tabLst>
            </a:pPr>
            <a:r>
              <a:rPr sz="1200" b="1" spc="45" dirty="0">
                <a:solidFill>
                  <a:srgbClr val="FFFFFF"/>
                </a:solidFill>
                <a:latin typeface="Tahoma"/>
                <a:cs typeface="Tahoma"/>
              </a:rPr>
              <a:t>Программа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популяризации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70" dirty="0">
                <a:solidFill>
                  <a:srgbClr val="FFFFFF"/>
                </a:solidFill>
                <a:latin typeface="Tahoma"/>
                <a:cs typeface="Tahoma"/>
              </a:rPr>
              <a:t>ФП</a:t>
            </a:r>
            <a:endParaRPr sz="1200">
              <a:latin typeface="Tahoma"/>
              <a:cs typeface="Tahoma"/>
            </a:endParaRPr>
          </a:p>
          <a:p>
            <a:pPr marL="199390">
              <a:lnSpc>
                <a:spcPct val="100000"/>
              </a:lnSpc>
            </a:pP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«Профессионалитет»</a:t>
            </a:r>
            <a:endParaRPr sz="1200">
              <a:latin typeface="Tahoma"/>
              <a:cs typeface="Tahoma"/>
            </a:endParaRPr>
          </a:p>
          <a:p>
            <a:pPr marL="199390" indent="-187325">
              <a:lnSpc>
                <a:spcPct val="100000"/>
              </a:lnSpc>
              <a:buClr>
                <a:srgbClr val="EEEEEE"/>
              </a:buClr>
              <a:buFont typeface="Courier New"/>
              <a:buChar char="o"/>
              <a:tabLst>
                <a:tab pos="200025" algn="l"/>
              </a:tabLst>
            </a:pPr>
            <a:r>
              <a:rPr sz="1200" b="1" spc="35" dirty="0">
                <a:solidFill>
                  <a:srgbClr val="FFFFFF"/>
                </a:solidFill>
                <a:latin typeface="Tahoma"/>
                <a:cs typeface="Tahoma"/>
              </a:rPr>
              <a:t>Билет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будущее</a:t>
            </a:r>
            <a:endParaRPr sz="1200">
              <a:latin typeface="Tahoma"/>
              <a:cs typeface="Tahoma"/>
            </a:endParaRPr>
          </a:p>
          <a:p>
            <a:pPr marL="199390" indent="-187325">
              <a:lnSpc>
                <a:spcPct val="100000"/>
              </a:lnSpc>
              <a:buClr>
                <a:srgbClr val="EEEEEE"/>
              </a:buClr>
              <a:buFont typeface="Courier New"/>
              <a:buChar char="o"/>
              <a:tabLst>
                <a:tab pos="200025" algn="l"/>
              </a:tabLst>
            </a:pP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Фестиваль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«Билет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будущее»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(сентябрь)</a:t>
            </a:r>
            <a:endParaRPr sz="1200">
              <a:latin typeface="Tahoma"/>
              <a:cs typeface="Tahoma"/>
            </a:endParaRPr>
          </a:p>
          <a:p>
            <a:pPr marL="199390" indent="-187325">
              <a:lnSpc>
                <a:spcPct val="100000"/>
              </a:lnSpc>
              <a:buClr>
                <a:srgbClr val="EEEEEE"/>
              </a:buClr>
              <a:buFont typeface="Courier New"/>
              <a:buChar char="o"/>
              <a:tabLst>
                <a:tab pos="200025" algn="l"/>
              </a:tabLst>
            </a:pPr>
            <a:r>
              <a:rPr sz="1200" b="1" spc="55" dirty="0">
                <a:solidFill>
                  <a:srgbClr val="FFFFFF"/>
                </a:solidFill>
                <a:latin typeface="Tahoma"/>
                <a:cs typeface="Tahoma"/>
              </a:rPr>
              <a:t>Экскурсии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FFFFFF"/>
                </a:solidFill>
                <a:latin typeface="Tahoma"/>
                <a:cs typeface="Tahoma"/>
              </a:rPr>
              <a:t>предприятия</a:t>
            </a:r>
            <a:endParaRPr sz="1200">
              <a:latin typeface="Tahoma"/>
              <a:cs typeface="Tahoma"/>
            </a:endParaRPr>
          </a:p>
          <a:p>
            <a:pPr marL="199390" indent="-187325">
              <a:lnSpc>
                <a:spcPct val="100000"/>
              </a:lnSpc>
              <a:buClr>
                <a:srgbClr val="EEEEEE"/>
              </a:buClr>
              <a:buFont typeface="Courier New"/>
              <a:buChar char="o"/>
              <a:tabLst>
                <a:tab pos="200025" algn="l"/>
              </a:tabLst>
            </a:pPr>
            <a:r>
              <a:rPr sz="1200" b="1" spc="55" dirty="0">
                <a:solidFill>
                  <a:srgbClr val="FFFFFF"/>
                </a:solidFill>
                <a:latin typeface="Tahoma"/>
                <a:cs typeface="Tahoma"/>
              </a:rPr>
              <a:t>Единый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60" dirty="0">
                <a:solidFill>
                  <a:srgbClr val="FFFFFF"/>
                </a:solidFill>
                <a:latin typeface="Tahoma"/>
                <a:cs typeface="Tahoma"/>
              </a:rPr>
              <a:t>дни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Tahoma"/>
                <a:cs typeface="Tahoma"/>
              </a:rPr>
              <a:t>открых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5" dirty="0">
                <a:solidFill>
                  <a:srgbClr val="FFFFFF"/>
                </a:solidFill>
                <a:latin typeface="Tahoma"/>
                <a:cs typeface="Tahoma"/>
              </a:rPr>
              <a:t>дверей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(ноябрь/апрель)</a:t>
            </a:r>
            <a:endParaRPr sz="1200">
              <a:latin typeface="Tahoma"/>
              <a:cs typeface="Tahoma"/>
            </a:endParaRPr>
          </a:p>
          <a:p>
            <a:pPr marL="199390" marR="751205" indent="-187325">
              <a:lnSpc>
                <a:spcPct val="100000"/>
              </a:lnSpc>
              <a:buClr>
                <a:srgbClr val="EEEEEE"/>
              </a:buClr>
              <a:buFont typeface="Courier New"/>
              <a:buChar char="o"/>
              <a:tabLst>
                <a:tab pos="200025" algn="l"/>
              </a:tabLst>
            </a:pPr>
            <a:r>
              <a:rPr sz="1200" b="1" spc="55" dirty="0">
                <a:solidFill>
                  <a:srgbClr val="FFFFFF"/>
                </a:solidFill>
                <a:latin typeface="Tahoma"/>
                <a:cs typeface="Tahoma"/>
              </a:rPr>
              <a:t>Единый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0" dirty="0">
                <a:solidFill>
                  <a:srgbClr val="FFFFFF"/>
                </a:solidFill>
                <a:latin typeface="Tahoma"/>
                <a:cs typeface="Tahoma"/>
              </a:rPr>
              <a:t>день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FFFFFF"/>
                </a:solidFill>
                <a:latin typeface="Tahoma"/>
                <a:cs typeface="Tahoma"/>
              </a:rPr>
              <a:t>мастер-классов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(февраль) </a:t>
            </a:r>
            <a:r>
              <a:rPr sz="1200" b="1" spc="-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Tahoma"/>
                <a:cs typeface="Tahoma"/>
              </a:rPr>
              <a:t>Онлайн-фестиваль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«Профсреда»</a:t>
            </a:r>
            <a:endParaRPr sz="1200">
              <a:latin typeface="Tahoma"/>
              <a:cs typeface="Tahoma"/>
            </a:endParaRPr>
          </a:p>
          <a:p>
            <a:pPr marL="199390" indent="-187325">
              <a:lnSpc>
                <a:spcPct val="100000"/>
              </a:lnSpc>
              <a:buClr>
                <a:srgbClr val="EEEEEE"/>
              </a:buClr>
              <a:buFont typeface="Courier New"/>
              <a:buChar char="o"/>
              <a:tabLst>
                <a:tab pos="200025" algn="l"/>
              </a:tabLst>
            </a:pPr>
            <a:r>
              <a:rPr sz="1200" b="1" spc="35" dirty="0">
                <a:solidFill>
                  <a:srgbClr val="FFFFFF"/>
                </a:solidFill>
                <a:latin typeface="Tahoma"/>
                <a:cs typeface="Tahoma"/>
              </a:rPr>
              <a:t>Профессионалы/Абилимпикс</a:t>
            </a:r>
            <a:endParaRPr sz="1200">
              <a:latin typeface="Tahoma"/>
              <a:cs typeface="Tahoma"/>
            </a:endParaRPr>
          </a:p>
          <a:p>
            <a:pPr marL="199390" indent="-187325">
              <a:lnSpc>
                <a:spcPct val="100000"/>
              </a:lnSpc>
              <a:buClr>
                <a:srgbClr val="EEEEEE"/>
              </a:buClr>
              <a:buFont typeface="Courier New"/>
              <a:buChar char="o"/>
              <a:tabLst>
                <a:tab pos="200025" algn="l"/>
              </a:tabLst>
            </a:pPr>
            <a:r>
              <a:rPr sz="1200" b="1" spc="45" dirty="0">
                <a:solidFill>
                  <a:srgbClr val="FFFFFF"/>
                </a:solidFill>
                <a:latin typeface="Tahoma"/>
                <a:cs typeface="Tahoma"/>
              </a:rPr>
              <a:t>Дви</a:t>
            </a:r>
            <a:r>
              <a:rPr sz="1200" b="1" spc="3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1200" b="1" spc="60" dirty="0">
                <a:solidFill>
                  <a:srgbClr val="FFFFFF"/>
                </a:solidFill>
                <a:latin typeface="Tahoma"/>
                <a:cs typeface="Tahoma"/>
              </a:rPr>
              <a:t>ение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FFFFFF"/>
                </a:solidFill>
                <a:latin typeface="Tahoma"/>
                <a:cs typeface="Tahoma"/>
              </a:rPr>
              <a:t>Первых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6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b="1" spc="5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д.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65" dirty="0">
                <a:solidFill>
                  <a:srgbClr val="FFFFFF"/>
                </a:solidFill>
                <a:latin typeface="Tahoma"/>
                <a:cs typeface="Tahoma"/>
              </a:rPr>
              <a:t>Пр</a:t>
            </a:r>
            <a:r>
              <a:rPr sz="1200" b="1" spc="5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звание</a:t>
            </a:r>
            <a:endParaRPr sz="1200">
              <a:latin typeface="Tahoma"/>
              <a:cs typeface="Tahoma"/>
            </a:endParaRPr>
          </a:p>
          <a:p>
            <a:pPr marL="199390" indent="-187325">
              <a:lnSpc>
                <a:spcPct val="100000"/>
              </a:lnSpc>
              <a:buClr>
                <a:srgbClr val="EEEEEE"/>
              </a:buClr>
              <a:buFont typeface="Courier New"/>
              <a:buChar char="o"/>
              <a:tabLst>
                <a:tab pos="200025" algn="l"/>
              </a:tabLst>
            </a:pPr>
            <a:r>
              <a:rPr sz="1200" b="1" spc="65" dirty="0">
                <a:solidFill>
                  <a:srgbClr val="FFFFFF"/>
                </a:solidFill>
                <a:latin typeface="Tahoma"/>
                <a:cs typeface="Tahoma"/>
              </a:rPr>
              <a:t>Дни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карьеры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825" y="2331178"/>
            <a:ext cx="3996054" cy="1340485"/>
          </a:xfrm>
          <a:prstGeom prst="rect">
            <a:avLst/>
          </a:prstGeom>
          <a:solidFill>
            <a:srgbClr val="2EB172"/>
          </a:solidFill>
        </p:spPr>
        <p:txBody>
          <a:bodyPr vert="horz" wrap="square" lIns="0" tIns="800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30"/>
              </a:spcBef>
            </a:pPr>
            <a:r>
              <a:rPr sz="1100" b="1" spc="40" dirty="0">
                <a:solidFill>
                  <a:srgbClr val="FFFFFF"/>
                </a:solidFill>
                <a:latin typeface="Tahoma"/>
                <a:cs typeface="Tahoma"/>
              </a:rPr>
              <a:t>Профориентационные</a:t>
            </a:r>
            <a:r>
              <a:rPr sz="11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FFFFFF"/>
                </a:solidFill>
                <a:latin typeface="Tahoma"/>
                <a:cs typeface="Tahoma"/>
              </a:rPr>
              <a:t>практики</a:t>
            </a:r>
            <a:r>
              <a:rPr sz="1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75" dirty="0">
                <a:solidFill>
                  <a:srgbClr val="FFFFFF"/>
                </a:solidFill>
                <a:latin typeface="Tahoma"/>
                <a:cs typeface="Tahoma"/>
              </a:rPr>
              <a:t>ОО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ahoma"/>
              <a:cs typeface="Tahoma"/>
            </a:endParaRPr>
          </a:p>
          <a:p>
            <a:pPr marL="85725" marR="288925">
              <a:lnSpc>
                <a:spcPct val="100000"/>
              </a:lnSpc>
            </a:pP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Ряд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Tahoma"/>
                <a:cs typeface="Tahoma"/>
              </a:rPr>
              <a:t>образовательных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организаций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самостоятельно </a:t>
            </a:r>
            <a:r>
              <a:rPr sz="1000" b="1" spc="-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организуют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сетевое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взаимодействие </a:t>
            </a:r>
            <a:r>
              <a:rPr sz="1000" b="1" spc="6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100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представителями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муниципальных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предприятий, </a:t>
            </a:r>
            <a:r>
              <a:rPr sz="10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организуя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совместные профориентационные </a:t>
            </a:r>
            <a:r>
              <a:rPr sz="10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Tahoma"/>
                <a:cs typeface="Tahoma"/>
              </a:rPr>
              <a:t>мероприятия.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826" y="3790155"/>
            <a:ext cx="3996054" cy="110617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800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630"/>
              </a:spcBef>
            </a:pPr>
            <a:r>
              <a:rPr sz="1100" b="1" spc="25" dirty="0">
                <a:latin typeface="Tahoma"/>
                <a:cs typeface="Tahoma"/>
              </a:rPr>
              <a:t>Навигаторы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65" dirty="0">
                <a:latin typeface="Tahoma"/>
                <a:cs typeface="Tahoma"/>
              </a:rPr>
              <a:t>ДПО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ahoma"/>
              <a:cs typeface="Tahoma"/>
            </a:endParaRPr>
          </a:p>
          <a:p>
            <a:pPr marL="85725" marR="277495">
              <a:lnSpc>
                <a:spcPct val="100000"/>
              </a:lnSpc>
            </a:pPr>
            <a:r>
              <a:rPr sz="1000" b="1" spc="55" dirty="0">
                <a:latin typeface="Tahoma"/>
                <a:cs typeface="Tahoma"/>
              </a:rPr>
              <a:t>В </a:t>
            </a:r>
            <a:r>
              <a:rPr sz="1000" b="1" spc="40" dirty="0">
                <a:latin typeface="Tahoma"/>
                <a:cs typeface="Tahoma"/>
              </a:rPr>
              <a:t>Республике </a:t>
            </a:r>
            <a:r>
              <a:rPr sz="1000" b="1" spc="25" dirty="0">
                <a:latin typeface="Tahoma"/>
                <a:cs typeface="Tahoma"/>
              </a:rPr>
              <a:t>Башкортостан </a:t>
            </a:r>
            <a:r>
              <a:rPr sz="1000" b="1" spc="30" dirty="0">
                <a:latin typeface="Tahoma"/>
                <a:cs typeface="Tahoma"/>
              </a:rPr>
              <a:t>функционирует </a:t>
            </a:r>
            <a:r>
              <a:rPr sz="1000" b="1" spc="35" dirty="0">
                <a:latin typeface="Tahoma"/>
                <a:cs typeface="Tahoma"/>
              </a:rPr>
              <a:t> </a:t>
            </a:r>
            <a:r>
              <a:rPr sz="1000" b="1" spc="25" dirty="0">
                <a:latin typeface="Tahoma"/>
                <a:cs typeface="Tahoma"/>
              </a:rPr>
              <a:t>“Навигатор </a:t>
            </a:r>
            <a:r>
              <a:rPr sz="1000" b="1" spc="30" dirty="0">
                <a:latin typeface="Tahoma"/>
                <a:cs typeface="Tahoma"/>
              </a:rPr>
              <a:t>дополнительного </a:t>
            </a:r>
            <a:r>
              <a:rPr sz="1000" b="1" spc="20" dirty="0">
                <a:latin typeface="Tahoma"/>
                <a:cs typeface="Tahoma"/>
              </a:rPr>
              <a:t>образования”, </a:t>
            </a:r>
            <a:r>
              <a:rPr sz="1000" b="1" spc="25" dirty="0">
                <a:latin typeface="Tahoma"/>
                <a:cs typeface="Tahoma"/>
              </a:rPr>
              <a:t>где </a:t>
            </a:r>
            <a:r>
              <a:rPr sz="1000" b="1" spc="30" dirty="0">
                <a:latin typeface="Tahoma"/>
                <a:cs typeface="Tahoma"/>
              </a:rPr>
              <a:t> </a:t>
            </a:r>
            <a:r>
              <a:rPr sz="1000" b="1" spc="35" dirty="0">
                <a:latin typeface="Tahoma"/>
                <a:cs typeface="Tahoma"/>
              </a:rPr>
              <a:t>школьники </a:t>
            </a:r>
            <a:r>
              <a:rPr sz="1000" b="1" spc="30" dirty="0">
                <a:latin typeface="Tahoma"/>
                <a:cs typeface="Tahoma"/>
              </a:rPr>
              <a:t>могут познакомится </a:t>
            </a:r>
            <a:r>
              <a:rPr sz="1000" b="1" spc="60" dirty="0">
                <a:latin typeface="Tahoma"/>
                <a:cs typeface="Tahoma"/>
              </a:rPr>
              <a:t>с </a:t>
            </a:r>
            <a:r>
              <a:rPr sz="1000" b="1" spc="40" dirty="0">
                <a:latin typeface="Tahoma"/>
                <a:cs typeface="Tahoma"/>
              </a:rPr>
              <a:t>программами </a:t>
            </a:r>
            <a:r>
              <a:rPr sz="1000" b="1" spc="45" dirty="0">
                <a:latin typeface="Tahoma"/>
                <a:cs typeface="Tahoma"/>
              </a:rPr>
              <a:t> </a:t>
            </a:r>
            <a:r>
              <a:rPr sz="1000" b="1" spc="30" dirty="0">
                <a:latin typeface="Tahoma"/>
                <a:cs typeface="Tahoma"/>
              </a:rPr>
              <a:t>дополнительного</a:t>
            </a:r>
            <a:r>
              <a:rPr sz="1000" b="1" spc="-20" dirty="0">
                <a:latin typeface="Tahoma"/>
                <a:cs typeface="Tahoma"/>
              </a:rPr>
              <a:t> </a:t>
            </a:r>
            <a:r>
              <a:rPr sz="1000" b="1" spc="30" dirty="0">
                <a:latin typeface="Tahoma"/>
                <a:cs typeface="Tahoma"/>
              </a:rPr>
              <a:t>образования</a:t>
            </a:r>
            <a:r>
              <a:rPr sz="1000" b="1" spc="-15" dirty="0">
                <a:latin typeface="Tahoma"/>
                <a:cs typeface="Tahoma"/>
              </a:rPr>
              <a:t> </a:t>
            </a:r>
            <a:r>
              <a:rPr sz="1000" b="1" spc="55" dirty="0">
                <a:latin typeface="Tahoma"/>
                <a:cs typeface="Tahoma"/>
              </a:rPr>
              <a:t>и</a:t>
            </a:r>
            <a:r>
              <a:rPr sz="1000" b="1" spc="-15" dirty="0">
                <a:latin typeface="Tahoma"/>
                <a:cs typeface="Tahoma"/>
              </a:rPr>
              <a:t> </a:t>
            </a:r>
            <a:r>
              <a:rPr sz="1000" b="1" spc="30" dirty="0">
                <a:latin typeface="Tahoma"/>
                <a:cs typeface="Tahoma"/>
              </a:rPr>
              <a:t>записаться</a:t>
            </a:r>
            <a:r>
              <a:rPr sz="1000" b="1" spc="-15" dirty="0">
                <a:latin typeface="Tahoma"/>
                <a:cs typeface="Tahoma"/>
              </a:rPr>
              <a:t> </a:t>
            </a:r>
            <a:r>
              <a:rPr sz="1000" b="1" spc="25" dirty="0">
                <a:latin typeface="Tahoma"/>
                <a:cs typeface="Tahoma"/>
              </a:rPr>
              <a:t>на</a:t>
            </a:r>
            <a:r>
              <a:rPr sz="1000" b="1" spc="-15" dirty="0">
                <a:latin typeface="Tahoma"/>
                <a:cs typeface="Tahoma"/>
              </a:rPr>
              <a:t> </a:t>
            </a:r>
            <a:r>
              <a:rPr sz="1000" b="1" spc="5" dirty="0">
                <a:latin typeface="Tahoma"/>
                <a:cs typeface="Tahoma"/>
              </a:rPr>
              <a:t>них.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Компоненты</a:t>
            </a:r>
            <a:r>
              <a:rPr spc="-105" dirty="0"/>
              <a:t> </a:t>
            </a:r>
            <a:r>
              <a:rPr spc="10" dirty="0"/>
              <a:t>Единой</a:t>
            </a:r>
            <a:r>
              <a:rPr spc="-100" dirty="0"/>
              <a:t> </a:t>
            </a:r>
            <a:r>
              <a:rPr spc="5" dirty="0"/>
              <a:t>модели</a:t>
            </a:r>
            <a:r>
              <a:rPr spc="-100" dirty="0"/>
              <a:t> </a:t>
            </a:r>
            <a:r>
              <a:rPr spc="-20" dirty="0"/>
              <a:t>профориентации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2080" y="302764"/>
            <a:ext cx="269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/>
              <a:t>Дальнейшие</a:t>
            </a:r>
            <a:r>
              <a:rPr sz="2000" spc="-130" dirty="0"/>
              <a:t> </a:t>
            </a:r>
            <a:r>
              <a:rPr sz="2000" spc="-15" dirty="0"/>
              <a:t>шаги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5962" y="898300"/>
          <a:ext cx="8394065" cy="3337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84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5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1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Срок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2EB172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Мероприятия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2EB17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482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авг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та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 marR="139700" indent="-162560" algn="just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266065" algn="l"/>
                        </a:tabLst>
                      </a:pPr>
                      <a:r>
                        <a:rPr sz="1000" b="1" spc="25" dirty="0">
                          <a:latin typeface="Tahoma"/>
                          <a:cs typeface="Tahoma"/>
                        </a:rPr>
                        <a:t>назначить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ответственного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за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организацию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профориентационной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работы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(не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ниже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заместителя </a:t>
                      </a:r>
                      <a:r>
                        <a:rPr sz="1000" b="1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директора)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65430" marR="437515" indent="-162560" algn="just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266065" algn="l"/>
                        </a:tabLst>
                      </a:pPr>
                      <a:r>
                        <a:rPr sz="1000" b="1" spc="35" dirty="0">
                          <a:latin typeface="Tahoma"/>
                          <a:cs typeface="Tahoma"/>
                        </a:rPr>
                        <a:t>определить</a:t>
                      </a:r>
                      <a:r>
                        <a:rPr sz="10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ответственных</a:t>
                      </a:r>
                      <a:r>
                        <a:rPr sz="10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специалистов</a:t>
                      </a:r>
                      <a:r>
                        <a:rPr sz="10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10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организации</a:t>
                      </a:r>
                      <a:r>
                        <a:rPr sz="10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профориентационной</a:t>
                      </a:r>
                      <a:r>
                        <a:rPr sz="10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работы</a:t>
                      </a:r>
                      <a:r>
                        <a:rPr sz="10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5" dirty="0">
                          <a:latin typeface="Tahoma"/>
                          <a:cs typeface="Tahoma"/>
                        </a:rPr>
                        <a:t>из </a:t>
                      </a:r>
                      <a:r>
                        <a:rPr sz="1000" b="1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числа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педагогических работников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(педагог-предметник,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классный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руководитель, </a:t>
                      </a:r>
                      <a:r>
                        <a:rPr sz="1000" b="1" spc="15" dirty="0">
                          <a:latin typeface="Tahoma"/>
                          <a:cs typeface="Tahoma"/>
                        </a:rPr>
                        <a:t>педагог- </a:t>
                      </a:r>
                      <a:r>
                        <a:rPr sz="1000" b="1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психолог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20" dirty="0">
                          <a:latin typeface="Tahoma"/>
                          <a:cs typeface="Tahoma"/>
                        </a:rPr>
                        <a:t>др.).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2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25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авг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та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 marR="342900" indent="-172085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266065" algn="l"/>
                        </a:tabLst>
                      </a:pPr>
                      <a:r>
                        <a:rPr sz="1000" b="1" spc="25" dirty="0">
                          <a:latin typeface="Tahoma"/>
                          <a:cs typeface="Tahoma"/>
                        </a:rPr>
                        <a:t>разработать план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профориентационной 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работы1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на </a:t>
                      </a:r>
                      <a:r>
                        <a:rPr sz="1000" b="1" spc="-35" dirty="0">
                          <a:latin typeface="Tahoma"/>
                          <a:cs typeface="Tahoma"/>
                        </a:rPr>
                        <a:t>2023/2024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учебный </a:t>
                      </a:r>
                      <a:r>
                        <a:rPr sz="1000" b="1" spc="20" dirty="0">
                          <a:latin typeface="Tahoma"/>
                          <a:cs typeface="Tahoma"/>
                        </a:rPr>
                        <a:t>год </a:t>
                      </a:r>
                      <a:r>
                        <a:rPr sz="1000" b="1" spc="10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соответствии </a:t>
                      </a:r>
                      <a:r>
                        <a:rPr sz="1000" b="1" spc="60" dirty="0">
                          <a:latin typeface="Tahoma"/>
                          <a:cs typeface="Tahoma"/>
                        </a:rPr>
                        <a:t>с </a:t>
                      </a:r>
                      <a:r>
                        <a:rPr sz="1000" b="1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установленным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уровнем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реализации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профминимума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региональным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планом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5" dirty="0">
                          <a:latin typeface="Tahoma"/>
                          <a:cs typeface="Tahoma"/>
                        </a:rPr>
                        <a:t>мероприятий </a:t>
                      </a:r>
                      <a:r>
                        <a:rPr sz="1000" b="1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профориентационной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0" dirty="0">
                          <a:latin typeface="Tahoma"/>
                          <a:cs typeface="Tahoma"/>
                        </a:rPr>
                        <a:t>направленности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62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22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авг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та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 marR="803275" indent="-162560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266065" algn="l"/>
                        </a:tabLst>
                      </a:pPr>
                      <a:r>
                        <a:rPr sz="1000" b="1" spc="25" dirty="0">
                          <a:latin typeface="Tahoma"/>
                          <a:cs typeface="Tahoma"/>
                        </a:rPr>
                        <a:t>заполнить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15" dirty="0">
                          <a:latin typeface="Tahoma"/>
                          <a:cs typeface="Tahoma"/>
                        </a:rPr>
                        <a:t>отчет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готовности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организации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реализации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профминимума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55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направить </a:t>
                      </a:r>
                      <a:r>
                        <a:rPr sz="1000" b="1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муниципальному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координатору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62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45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30</a:t>
                      </a:r>
                      <a:r>
                        <a:rPr sz="1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15" dirty="0">
                          <a:latin typeface="Tahoma"/>
                          <a:cs typeface="Tahoma"/>
                        </a:rPr>
                        <a:t>августа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 marR="967740" indent="-162560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266065" algn="l"/>
                        </a:tabLst>
                      </a:pPr>
                      <a:r>
                        <a:rPr sz="1000" b="1" spc="40" dirty="0">
                          <a:latin typeface="Tahoma"/>
                          <a:cs typeface="Tahoma"/>
                        </a:rPr>
                        <a:t>провести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разъяснительную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работу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60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педагогическими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работниками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реализации </a:t>
                      </a:r>
                      <a:r>
                        <a:rPr sz="1000" b="1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профминимума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000" b="1" spc="-10" dirty="0">
                          <a:latin typeface="Tahoma"/>
                          <a:cs typeface="Tahoma"/>
                        </a:rPr>
                        <a:t> с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ен</a:t>
                      </a:r>
                      <a:r>
                        <a:rPr sz="1000" b="1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яб</a:t>
                      </a:r>
                      <a:r>
                        <a:rPr sz="1000" b="1" spc="-20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000" b="1" dirty="0">
                          <a:latin typeface="Tahoma"/>
                          <a:cs typeface="Tahoma"/>
                        </a:rPr>
                        <a:t>я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 indent="-172720">
                        <a:lnSpc>
                          <a:spcPct val="100000"/>
                        </a:lnSpc>
                        <a:spcBef>
                          <a:spcPts val="635"/>
                        </a:spcBef>
                        <a:buFont typeface="Arial"/>
                        <a:buChar char="●"/>
                        <a:tabLst>
                          <a:tab pos="266065" algn="l"/>
                        </a:tabLst>
                      </a:pPr>
                      <a:r>
                        <a:rPr sz="1000" b="1" spc="35" dirty="0">
                          <a:latin typeface="Tahoma"/>
                          <a:cs typeface="Tahoma"/>
                        </a:rPr>
                        <a:t>разместить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приказ,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25" dirty="0">
                          <a:latin typeface="Tahoma"/>
                          <a:cs typeface="Tahoma"/>
                        </a:rPr>
                        <a:t>план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35" dirty="0">
                          <a:latin typeface="Tahoma"/>
                          <a:cs typeface="Tahoma"/>
                        </a:rPr>
                        <a:t>реализации</a:t>
                      </a:r>
                      <a:r>
                        <a:rPr sz="10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b="1" spc="40" dirty="0">
                          <a:latin typeface="Tahoma"/>
                          <a:cs typeface="Tahoma"/>
                        </a:rPr>
                        <a:t>Профминимума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840</Words>
  <Application>Microsoft Office PowerPoint</Application>
  <PresentationFormat>Экран (16:9)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Реализация Единой модели профориентации  (далее - Профминимум)</vt:lpstr>
      <vt:lpstr>Реализация Единой модели профориентации</vt:lpstr>
      <vt:lpstr>Реализация Единой модели профориентации</vt:lpstr>
      <vt:lpstr>Уровни Профминимума</vt:lpstr>
      <vt:lpstr>Распределение по классам</vt:lpstr>
      <vt:lpstr>Компоненты Единой модели профориентации</vt:lpstr>
      <vt:lpstr>Компоненты Единой модели профориентации</vt:lpstr>
      <vt:lpstr>Дальнейшие шаги</vt:lpstr>
      <vt:lpstr>Презентация PowerPoint</vt:lpstr>
      <vt:lpstr>Презентация PowerPoint</vt:lpstr>
      <vt:lpstr>Презентация PowerPoint</vt:lpstr>
      <vt:lpstr>Подготовка к реализации  Единой модели профориентации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подготовке к реализации  Единой модели профориентации на территории  Республики Башкортостан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Профминимум_Башкортостан кратко2.pptx</dc:title>
  <dc:creator>Orion1</dc:creator>
  <cp:lastModifiedBy>Хуснутдинова Алия Зиннуровна</cp:lastModifiedBy>
  <cp:revision>1</cp:revision>
  <dcterms:created xsi:type="dcterms:W3CDTF">2023-08-24T09:57:13Z</dcterms:created>
  <dcterms:modified xsi:type="dcterms:W3CDTF">2023-08-25T04:15:01Z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